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2" r:id="rId1"/>
  </p:sldMasterIdLst>
  <p:notesMasterIdLst>
    <p:notesMasterId r:id="rId17"/>
  </p:notesMasterIdLst>
  <p:sldIdLst>
    <p:sldId id="256" r:id="rId2"/>
    <p:sldId id="269" r:id="rId3"/>
    <p:sldId id="257" r:id="rId4"/>
    <p:sldId id="258" r:id="rId5"/>
    <p:sldId id="260" r:id="rId6"/>
    <p:sldId id="261" r:id="rId7"/>
    <p:sldId id="264" r:id="rId8"/>
    <p:sldId id="265" r:id="rId9"/>
    <p:sldId id="266" r:id="rId10"/>
    <p:sldId id="270" r:id="rId11"/>
    <p:sldId id="271" r:id="rId12"/>
    <p:sldId id="268" r:id="rId13"/>
    <p:sldId id="259" r:id="rId14"/>
    <p:sldId id="262" r:id="rId15"/>
    <p:sldId id="272" r:id="rId1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8B53F8-7624-4570-926C-860E5C90CE36}" v="111" dt="2019-05-14T06:29:52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0099" autoAdjust="0"/>
  </p:normalViewPr>
  <p:slideViewPr>
    <p:cSldViewPr snapToGrid="0">
      <p:cViewPr varScale="1">
        <p:scale>
          <a:sx n="130" d="100"/>
          <a:sy n="130" d="100"/>
        </p:scale>
        <p:origin x="150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plānots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cilvēki ar garīga rakstura traucējumiem</c:v>
                </c:pt>
                <c:pt idx="1">
                  <c:v>bērni ar funkcionāliem traucējumiem</c:v>
                </c:pt>
                <c:pt idx="2">
                  <c:v>bērni aprūpes iestādēs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468</c:v>
                </c:pt>
                <c:pt idx="1">
                  <c:v>462</c:v>
                </c:pt>
                <c:pt idx="2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1-4846-867C-2F87075F6B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sagatavoti IAP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cilvēki ar garīga rakstura traucējumiem</c:v>
                </c:pt>
                <c:pt idx="1">
                  <c:v>bērni ar funkcionāliem traucējumiem</c:v>
                </c:pt>
                <c:pt idx="2">
                  <c:v>bērni aprūpes iestādēs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331</c:v>
                </c:pt>
                <c:pt idx="1">
                  <c:v>440</c:v>
                </c:pt>
                <c:pt idx="2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21-4846-867C-2F87075F6B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857744095"/>
        <c:axId val="138501215"/>
      </c:barChart>
      <c:catAx>
        <c:axId val="1857744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8501215"/>
        <c:crosses val="autoZero"/>
        <c:auto val="1"/>
        <c:lblAlgn val="ctr"/>
        <c:lblOffset val="100"/>
        <c:noMultiLvlLbl val="0"/>
      </c:catAx>
      <c:valAx>
        <c:axId val="138501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57744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Individuālās konsultācijas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Cēsu novads</c:v>
                </c:pt>
                <c:pt idx="1">
                  <c:v>Valmiera</c:v>
                </c:pt>
                <c:pt idx="2">
                  <c:v>Madonas novads</c:v>
                </c:pt>
                <c:pt idx="3">
                  <c:v>Smiltenes novads</c:v>
                </c:pt>
                <c:pt idx="4">
                  <c:v>Jaunpiebalgas novads</c:v>
                </c:pt>
                <c:pt idx="5">
                  <c:v>Kocēnu novads</c:v>
                </c:pt>
                <c:pt idx="6">
                  <c:v>Apes novads</c:v>
                </c:pt>
                <c:pt idx="7">
                  <c:v>Lubānas novads</c:v>
                </c:pt>
                <c:pt idx="8">
                  <c:v>Priekuļu novads</c:v>
                </c:pt>
                <c:pt idx="9">
                  <c:v>Alūksnes novads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14</c:v>
                </c:pt>
                <c:pt idx="1">
                  <c:v>19</c:v>
                </c:pt>
                <c:pt idx="2">
                  <c:v>7</c:v>
                </c:pt>
                <c:pt idx="5">
                  <c:v>1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39-4913-8FB0-673F102973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Grupu dzīvoklis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Cēsu novads</c:v>
                </c:pt>
                <c:pt idx="1">
                  <c:v>Valmiera</c:v>
                </c:pt>
                <c:pt idx="2">
                  <c:v>Madonas novads</c:v>
                </c:pt>
                <c:pt idx="3">
                  <c:v>Smiltenes novads</c:v>
                </c:pt>
                <c:pt idx="4">
                  <c:v>Jaunpiebalgas novads</c:v>
                </c:pt>
                <c:pt idx="5">
                  <c:v>Kocēnu novads</c:v>
                </c:pt>
                <c:pt idx="6">
                  <c:v>Apes novads</c:v>
                </c:pt>
                <c:pt idx="7">
                  <c:v>Lubānas novads</c:v>
                </c:pt>
                <c:pt idx="8">
                  <c:v>Priekuļu novads</c:v>
                </c:pt>
                <c:pt idx="9">
                  <c:v>Alūksnes novads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3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39-4913-8FB0-673F102973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Atelpas brīdis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Cēsu novads</c:v>
                </c:pt>
                <c:pt idx="1">
                  <c:v>Valmiera</c:v>
                </c:pt>
                <c:pt idx="2">
                  <c:v>Madonas novads</c:v>
                </c:pt>
                <c:pt idx="3">
                  <c:v>Smiltenes novads</c:v>
                </c:pt>
                <c:pt idx="4">
                  <c:v>Jaunpiebalgas novads</c:v>
                </c:pt>
                <c:pt idx="5">
                  <c:v>Kocēnu novads</c:v>
                </c:pt>
                <c:pt idx="6">
                  <c:v>Apes novads</c:v>
                </c:pt>
                <c:pt idx="7">
                  <c:v>Lubānas novads</c:v>
                </c:pt>
                <c:pt idx="8">
                  <c:v>Priekuļu novads</c:v>
                </c:pt>
                <c:pt idx="9">
                  <c:v>Alūksnes novads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39-4913-8FB0-673F102973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Dienas aprūpes centrs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Cēsu novads</c:v>
                </c:pt>
                <c:pt idx="1">
                  <c:v>Valmiera</c:v>
                </c:pt>
                <c:pt idx="2">
                  <c:v>Madonas novads</c:v>
                </c:pt>
                <c:pt idx="3">
                  <c:v>Smiltenes novads</c:v>
                </c:pt>
                <c:pt idx="4">
                  <c:v>Jaunpiebalgas novads</c:v>
                </c:pt>
                <c:pt idx="5">
                  <c:v>Kocēnu novads</c:v>
                </c:pt>
                <c:pt idx="6">
                  <c:v>Apes novads</c:v>
                </c:pt>
                <c:pt idx="7">
                  <c:v>Lubānas novads</c:v>
                </c:pt>
                <c:pt idx="8">
                  <c:v>Priekuļu novads</c:v>
                </c:pt>
                <c:pt idx="9">
                  <c:v>Alūksnes novads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39-4913-8FB0-673F102973C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Aprūpe mājās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Sheet1!$A$2:$A$11</c:f>
              <c:strCache>
                <c:ptCount val="10"/>
                <c:pt idx="0">
                  <c:v>Cēsu novads</c:v>
                </c:pt>
                <c:pt idx="1">
                  <c:v>Valmiera</c:v>
                </c:pt>
                <c:pt idx="2">
                  <c:v>Madonas novads</c:v>
                </c:pt>
                <c:pt idx="3">
                  <c:v>Smiltenes novads</c:v>
                </c:pt>
                <c:pt idx="4">
                  <c:v>Jaunpiebalgas novads</c:v>
                </c:pt>
                <c:pt idx="5">
                  <c:v>Kocēnu novads</c:v>
                </c:pt>
                <c:pt idx="6">
                  <c:v>Apes novads</c:v>
                </c:pt>
                <c:pt idx="7">
                  <c:v>Lubānas novads</c:v>
                </c:pt>
                <c:pt idx="8">
                  <c:v>Priekuļu novads</c:v>
                </c:pt>
                <c:pt idx="9">
                  <c:v>Alūksnes novads</c:v>
                </c:pt>
              </c:strCache>
            </c:strRef>
          </c:cat>
          <c:val>
            <c:numRef>
              <c:f>Sheet1!$F$2:$F$11</c:f>
              <c:numCache>
                <c:formatCode>General</c:formatCode>
                <c:ptCount val="10"/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39-4913-8FB0-673F102973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gapDepth val="91"/>
        <c:shape val="box"/>
        <c:axId val="1398278303"/>
        <c:axId val="1399115263"/>
        <c:axId val="0"/>
      </c:bar3DChart>
      <c:catAx>
        <c:axId val="13982783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99115263"/>
        <c:crosses val="autoZero"/>
        <c:auto val="1"/>
        <c:lblAlgn val="ctr"/>
        <c:lblOffset val="100"/>
        <c:noMultiLvlLbl val="0"/>
      </c:catAx>
      <c:valAx>
        <c:axId val="13991152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98278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225705329153604"/>
          <c:w val="0.97222222222222221"/>
          <c:h val="0.80848468392861539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blipFill rotWithShape="1">
              <a:blip xmlns:r="http://schemas.openxmlformats.org/officeDocument/2006/relationships" r:embed="rId3">
                <a:duotone>
                  <a:schemeClr val="accent6">
                    <a:shade val="36000"/>
                    <a:satMod val="120000"/>
                  </a:schemeClr>
                  <a:schemeClr val="accent6">
                    <a:tint val="40000"/>
                  </a:schemeClr>
                </a:duotone>
              </a:blip>
              <a:tile tx="0" ty="0" sx="60000" sy="59000" flip="none" algn="tl"/>
            </a:blipFill>
            <a:ln>
              <a:noFill/>
            </a:ln>
            <a:effectLst>
              <a:outerShdw blurRad="50800" dist="19050" dir="5400000" algn="tl" rotWithShape="0">
                <a:srgbClr val="000000">
                  <a:alpha val="60000"/>
                </a:srgbClr>
              </a:outerShdw>
              <a:softEdge rad="12700"/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F79E62E-F10D-4A59-9C07-9129D3C5A0F8}" type="VALUE">
                      <a:rPr lang="en-US" baseline="0" smtClean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64F-4013-9FF8-68E49AFD5D9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915644A-27B4-48F5-9643-2F81B32BEF71}" type="VALUE">
                      <a:rPr lang="en-US" baseline="0" smtClean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64F-4013-9FF8-68E49AFD5D9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6CDF502-228D-422B-815B-B80498447643}" type="VALUE">
                      <a:rPr lang="en-US" baseline="0" smtClean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64F-4013-9FF8-68E49AFD5D9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DCA7F8D-410F-4B9B-8127-3DD5CAF4C880}" type="VALUE">
                      <a:rPr lang="en-US" baseline="0" smtClean="0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64F-4013-9FF8-68E49AFD5D9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rPr>
                      <a:t>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FE-43A5-A9EE-87DC93CE39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Atelpas brīdis</c:v>
                </c:pt>
                <c:pt idx="1">
                  <c:v>Sociālās aprūpes pakalpojums</c:v>
                </c:pt>
                <c:pt idx="2">
                  <c:v>Sociālā rehabilitācija</c:v>
                </c:pt>
                <c:pt idx="3">
                  <c:v>Sociālā rehabilitācija vecākiem</c:v>
                </c:pt>
                <c:pt idx="4">
                  <c:v>Dienas aprūpes centrs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34</c:v>
                </c:pt>
                <c:pt idx="2">
                  <c:v>116</c:v>
                </c:pt>
                <c:pt idx="3">
                  <c:v>29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F-4013-9FF8-68E49AFD5D9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</c:dLbls>
        <c:gapWidth val="150"/>
        <c:shape val="box"/>
        <c:axId val="1098111359"/>
        <c:axId val="1399107359"/>
        <c:axId val="0"/>
      </c:bar3DChart>
      <c:catAx>
        <c:axId val="1098111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399107359"/>
        <c:crosses val="autoZero"/>
        <c:auto val="1"/>
        <c:lblAlgn val="ctr"/>
        <c:lblOffset val="100"/>
        <c:noMultiLvlLbl val="0"/>
      </c:catAx>
      <c:valAx>
        <c:axId val="1399107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098111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39415-AF24-492E-9773-3F2AD2BC452C}" type="datetimeFigureOut">
              <a:rPr lang="lv-LV" smtClean="0"/>
              <a:t>20.05.2019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11A75-DC06-466A-82D2-012BE3AC8BA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467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344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011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211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51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443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4399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677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0641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343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209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737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1180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 Informatīvu pasākumu organizēšana par DI procesu, iesaistīto institūciju individuālām darbībām projekta īstenošanā un komunikācijas stratēģijas īstenošanā; </a:t>
            </a:r>
            <a:br>
              <a:rPr lang="lv-LV" dirty="0"/>
            </a:br>
            <a:r>
              <a:rPr lang="lv-LV" dirty="0"/>
              <a:t>* Individuālu tikšanos ar reģionāliem un nacionāliem medijiem organizēšana; </a:t>
            </a:r>
            <a:br>
              <a:rPr lang="lv-LV" dirty="0"/>
            </a:br>
            <a:r>
              <a:rPr lang="lv-LV" dirty="0"/>
              <a:t>* Pieredzes apmaiņas braucienu organizēšana esošajiem un potenciālajiem sociālo pakalpojumu sniedzēju, PR un PV pārstāvjiem un medijiem par DI procesu īstenošanas pieredzi Latvijā; </a:t>
            </a:r>
            <a:br>
              <a:rPr lang="lv-LV" dirty="0"/>
            </a:br>
            <a:r>
              <a:rPr lang="lv-LV" dirty="0"/>
              <a:t>* Apmācības vispārējo pakalpojumu sniedzēju pārstāvjiem par viņu lomu DI procesā; </a:t>
            </a:r>
            <a:br>
              <a:rPr lang="lv-LV" dirty="0"/>
            </a:br>
            <a:r>
              <a:rPr lang="lv-LV" dirty="0"/>
              <a:t>* Individuālās konsultēšanas un motivēšanas pasākumu organizēšana potenciālajiem aizbildņiem, adoptētājiem un audžuģimenēm; </a:t>
            </a:r>
            <a:br>
              <a:rPr lang="lv-LV" dirty="0"/>
            </a:br>
            <a:r>
              <a:rPr lang="lv-LV" dirty="0"/>
              <a:t>* Integrējošu nometņu organizēšana bērniem ar FT un viņu ģimenēm, BSAC bērniem; </a:t>
            </a:r>
            <a:br>
              <a:rPr lang="lv-LV" dirty="0"/>
            </a:br>
            <a:r>
              <a:rPr lang="lv-LV" dirty="0"/>
              <a:t>* citas aktivitātes, saskaņā ar komunikāciju plānu.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0321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73667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11A75-DC06-466A-82D2-012BE3AC8BA9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4582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8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9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3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9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DD67DAC-232D-4042-B5C0-E64770A42A28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44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912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3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7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96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smtClean="0"/>
              <a:t>5/20/2019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9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8A1663-7765-4EF4-B97F-A02E70C6265E}" type="datetimeFigureOut">
              <a:rPr lang="en-US" smtClean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9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zeme.lv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16CC9-A03B-43B4-A3F9-BFF1170FF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1388870"/>
            <a:ext cx="9966960" cy="3035808"/>
          </a:xfrm>
        </p:spPr>
        <p:txBody>
          <a:bodyPr/>
          <a:lstStyle/>
          <a:p>
            <a:r>
              <a:rPr lang="lv-LV" sz="4800" dirty="0"/>
              <a:t>Projekta «Vidzeme iekļauj»</a:t>
            </a:r>
            <a:br>
              <a:rPr lang="lv-LV" sz="4800" dirty="0"/>
            </a:br>
            <a:r>
              <a:rPr lang="lv-LV" sz="4800" dirty="0"/>
              <a:t>progress, </a:t>
            </a:r>
            <a:br>
              <a:rPr lang="lv-LV" sz="4800" dirty="0"/>
            </a:br>
            <a:r>
              <a:rPr lang="lv-LV" sz="4800" dirty="0"/>
              <a:t>problēmas un </a:t>
            </a:r>
            <a:br>
              <a:rPr lang="lv-LV" sz="4800" dirty="0"/>
            </a:br>
            <a:r>
              <a:rPr lang="lv-LV" sz="4800" dirty="0"/>
              <a:t>turpmākās darbības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53C31-3A5D-465D-9628-822D6627C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0088" y="4399282"/>
            <a:ext cx="7891272" cy="1069848"/>
          </a:xfrm>
        </p:spPr>
        <p:txBody>
          <a:bodyPr/>
          <a:lstStyle/>
          <a:p>
            <a:pPr algn="r"/>
            <a:r>
              <a:rPr lang="lv-LV" dirty="0"/>
              <a:t>Vidzemes deinstitucionalizācijas vadības grupas sanāksme</a:t>
            </a:r>
          </a:p>
          <a:p>
            <a:pPr algn="r"/>
            <a:r>
              <a:rPr lang="lv-LV" dirty="0"/>
              <a:t>Cēsis, 2019.gada 14.maijs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BE159-C865-4764-85BA-342C8A909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515" y="0"/>
            <a:ext cx="4767485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15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C45-29F2-4B08-A847-9DEE92BBF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Sabiedrības izpratne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8EBE7-7C1D-44F5-AB6D-21E1F9C9F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7315200" cy="5020056"/>
          </a:xfrm>
        </p:spPr>
        <p:txBody>
          <a:bodyPr>
            <a:normAutofit/>
          </a:bodyPr>
          <a:lstStyle/>
          <a:p>
            <a:r>
              <a:rPr lang="lv-LV" dirty="0"/>
              <a:t>2018.gada nogalē LM īstenoja kampaņu «Cilvēks, nevis diagnoze»</a:t>
            </a:r>
          </a:p>
          <a:p>
            <a:pPr lvl="1"/>
            <a:r>
              <a:rPr lang="lv-LV" dirty="0"/>
              <a:t>Sabiedrības attieksmi maina </a:t>
            </a:r>
            <a:r>
              <a:rPr lang="lv-LV" u="sng" dirty="0">
                <a:solidFill>
                  <a:schemeClr val="accent1">
                    <a:lumMod val="75000"/>
                  </a:schemeClr>
                </a:solidFill>
              </a:rPr>
              <a:t>pozitīvs sociālais kontakts</a:t>
            </a:r>
            <a:r>
              <a:rPr lang="lv-LV" dirty="0"/>
              <a:t>, jo zināšanas pašas par sevi nemaina attieksmi. </a:t>
            </a:r>
          </a:p>
          <a:p>
            <a:r>
              <a:rPr lang="lv-LV" dirty="0"/>
              <a:t>2018.gada nogalē Latvijas Fakti pēc LM pasūtījuma veica sabiedriskās domas izvērtējumu «Iedzīvotāju informētība un izpratne par deinstitucionalizācijas procesu» </a:t>
            </a:r>
          </a:p>
          <a:p>
            <a:pPr lvl="1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33%</a:t>
            </a:r>
            <a:r>
              <a:rPr lang="lv-LV" dirty="0"/>
              <a:t> aptaujāto (N=1004) bija redzējuši kādu no kampaņas materiāliem;</a:t>
            </a:r>
          </a:p>
          <a:p>
            <a:pPr lvl="1"/>
            <a:r>
              <a:rPr lang="lv-LV" dirty="0">
                <a:solidFill>
                  <a:schemeClr val="accent1">
                    <a:lumMod val="75000"/>
                  </a:schemeClr>
                </a:solidFill>
              </a:rPr>
              <a:t>17%</a:t>
            </a:r>
            <a:r>
              <a:rPr lang="lv-LV" dirty="0"/>
              <a:t> aptaujāto uzskatīja, ka zina, kas ir </a:t>
            </a:r>
            <a:r>
              <a:rPr lang="lv-LV" dirty="0" err="1"/>
              <a:t>deinstitucionalizācija</a:t>
            </a:r>
            <a:r>
              <a:rPr lang="lv-LV" dirty="0"/>
              <a:t>.</a:t>
            </a:r>
          </a:p>
          <a:p>
            <a:r>
              <a:rPr lang="lv-LV" dirty="0"/>
              <a:t>2019.gadā plānotas apmācības vispārējo pakalpojumu sniedzējiem – šobrīd LM veic iepirkumu procedūru</a:t>
            </a:r>
          </a:p>
          <a:p>
            <a:r>
              <a:rPr lang="lv-LV" dirty="0"/>
              <a:t>Sabiedrības izpratnes, attieksmes un rīcības maiņas attiecībā uz DI mērķa grupām – LM turpinās iesākto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8171F1-2D09-43C7-A173-BE07888C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972" y="2423160"/>
            <a:ext cx="2654828" cy="374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258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198A2-5DF9-4336-BD03-87C1412D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Pakalpojumu sniegšana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CDE3E-DF67-4CAD-AB69-C71861664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799"/>
            <a:ext cx="6711696" cy="38109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v-LV" dirty="0"/>
              <a:t>Kritiski maz pakalpojumu sniedzēju </a:t>
            </a:r>
          </a:p>
          <a:p>
            <a:pPr marL="274320" lvl="1" indent="0" algn="ctr">
              <a:buNone/>
            </a:pPr>
            <a:endParaRPr lang="lv-LV" dirty="0"/>
          </a:p>
          <a:p>
            <a:pPr marL="274320" lvl="1" indent="0" algn="ctr">
              <a:buNone/>
            </a:pPr>
            <a:endParaRPr lang="lv-LV" dirty="0"/>
          </a:p>
          <a:p>
            <a:pPr marL="274320" lvl="1" indent="0" algn="ctr">
              <a:buNone/>
            </a:pPr>
            <a:r>
              <a:rPr lang="lv-LV" sz="2000" dirty="0"/>
              <a:t>konkurences trūkums </a:t>
            </a:r>
          </a:p>
          <a:p>
            <a:pPr marL="548640" lvl="2" indent="0" algn="ctr">
              <a:buNone/>
            </a:pPr>
            <a:endParaRPr lang="lv-LV" dirty="0"/>
          </a:p>
          <a:p>
            <a:pPr marL="548640" lvl="2" indent="0" algn="ctr">
              <a:buNone/>
            </a:pPr>
            <a:endParaRPr lang="lv-LV" dirty="0"/>
          </a:p>
          <a:p>
            <a:pPr marL="548640" lvl="2" indent="0" algn="ctr">
              <a:buNone/>
            </a:pPr>
            <a:r>
              <a:rPr lang="lv-LV" sz="2000" dirty="0"/>
              <a:t>cenu pieaugums </a:t>
            </a:r>
          </a:p>
          <a:p>
            <a:pPr marL="548640" lvl="2" indent="0" algn="ctr">
              <a:buNone/>
            </a:pPr>
            <a:endParaRPr lang="lv-LV" dirty="0"/>
          </a:p>
          <a:p>
            <a:pPr marL="548640" lvl="2" indent="0" algn="ctr">
              <a:buNone/>
            </a:pPr>
            <a:r>
              <a:rPr lang="lv-LV" dirty="0"/>
              <a:t>	</a:t>
            </a:r>
          </a:p>
          <a:p>
            <a:pPr marL="548640" lvl="2" indent="0" algn="ctr">
              <a:buNone/>
            </a:pPr>
            <a:r>
              <a:rPr lang="lv-LV" sz="2000" dirty="0"/>
              <a:t>	pakalpojumu kvalitāte </a:t>
            </a:r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lv-LV" b="1" dirty="0"/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DBA7A-FFC0-4FFF-BAC6-35B2C731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038" y="2750573"/>
            <a:ext cx="4163962" cy="2081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4669B33C-F51D-4858-BC08-869D54E317AD}"/>
              </a:ext>
            </a:extLst>
          </p:cNvPr>
          <p:cNvSpPr/>
          <p:nvPr/>
        </p:nvSpPr>
        <p:spPr>
          <a:xfrm>
            <a:off x="4017067" y="1047136"/>
            <a:ext cx="353962" cy="61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558EFE8-00CC-48DB-A106-FD6525AD81AE}"/>
              </a:ext>
            </a:extLst>
          </p:cNvPr>
          <p:cNvSpPr/>
          <p:nvPr/>
        </p:nvSpPr>
        <p:spPr>
          <a:xfrm>
            <a:off x="4079746" y="1990417"/>
            <a:ext cx="287593" cy="600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85B3F8C-07A2-4235-999D-93EAF506F7F8}"/>
              </a:ext>
            </a:extLst>
          </p:cNvPr>
          <p:cNvSpPr/>
          <p:nvPr/>
        </p:nvSpPr>
        <p:spPr>
          <a:xfrm>
            <a:off x="4109238" y="3022805"/>
            <a:ext cx="287593" cy="600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875CB-1766-4AD1-9BDB-24C74265583D}"/>
              </a:ext>
            </a:extLst>
          </p:cNvPr>
          <p:cNvSpPr txBox="1"/>
          <p:nvPr/>
        </p:nvSpPr>
        <p:spPr>
          <a:xfrm>
            <a:off x="294968" y="4740082"/>
            <a:ext cx="606896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dirty="0"/>
              <a:t>MK noteikumu Nr. 313 49.punkts nosaka: </a:t>
            </a:r>
          </a:p>
          <a:p>
            <a:pPr algn="just"/>
            <a:r>
              <a:rPr lang="lv-LV" dirty="0"/>
              <a:t>«… Šo noteikumu 42.3. apakšpunktā minēto pakalpojumu </a:t>
            </a:r>
            <a:r>
              <a:rPr lang="lv-LV" sz="1600" i="1" dirty="0"/>
              <a:t>(sociālās rehabilitācijas pakalpojumu) </a:t>
            </a:r>
            <a:r>
              <a:rPr lang="lv-LV" dirty="0"/>
              <a:t>nodrošināšanai bērna ar funkcionāliem traucējumiem likumiskais pārstāvis vai audžuģimene iesniegumā </a:t>
            </a:r>
            <a:r>
              <a:rPr lang="lv-LV" sz="2400" b="1" dirty="0">
                <a:solidFill>
                  <a:srgbClr val="FF0000"/>
                </a:solidFill>
              </a:rPr>
              <a:t>var</a:t>
            </a:r>
            <a:r>
              <a:rPr lang="lv-LV" dirty="0"/>
              <a:t> norādīt vēlamo sociālās rehabilitācijas pakalpojuma sniedzēju.</a:t>
            </a:r>
          </a:p>
        </p:txBody>
      </p:sp>
    </p:spTree>
    <p:extLst>
      <p:ext uri="{BB962C8B-B14F-4D97-AF65-F5344CB8AC3E}">
        <p14:creationId xmlns:p14="http://schemas.microsoft.com/office/powerpoint/2010/main" val="1830066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C41E2-0250-4F37-9F40-B3E467F2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Jautājumi, kas jāatrisina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2215D-A061-4890-B3EB-43F0D99B6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B54B5-776B-4697-BBAC-474E2E335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405" y="3770765"/>
            <a:ext cx="3215870" cy="30872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63401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843CB-9D5F-4A1F-B6E5-DFEAF19C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/>
              <a:t>VSAC dzīvojošo cilvēku ar garīga rakstura traucējumiem sagatavošana pārejai uz dzīvi sabiedrībā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4982B-4601-4064-AACF-9DA93698F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6053623" cy="2030263"/>
          </a:xfrm>
        </p:spPr>
        <p:txBody>
          <a:bodyPr/>
          <a:lstStyle/>
          <a:p>
            <a:r>
              <a:rPr lang="lv-LV" dirty="0"/>
              <a:t>Sociālo </a:t>
            </a:r>
            <a:r>
              <a:rPr lang="lv-LV" dirty="0" err="1"/>
              <a:t>mentoru</a:t>
            </a:r>
            <a:r>
              <a:rPr lang="lv-LV" dirty="0"/>
              <a:t> un VSAC speciālistu apmācība</a:t>
            </a:r>
          </a:p>
          <a:p>
            <a:r>
              <a:rPr lang="lv-LV" dirty="0"/>
              <a:t>Sociālo </a:t>
            </a:r>
            <a:r>
              <a:rPr lang="lv-LV" dirty="0" err="1"/>
              <a:t>mentoru</a:t>
            </a:r>
            <a:r>
              <a:rPr lang="lv-LV" dirty="0"/>
              <a:t> pakalpojuma nodrošināšana:</a:t>
            </a:r>
          </a:p>
          <a:p>
            <a:pPr lvl="1"/>
            <a:r>
              <a:rPr lang="lv-LV" dirty="0"/>
              <a:t>Darba līgums</a:t>
            </a:r>
          </a:p>
          <a:p>
            <a:pPr lvl="1"/>
            <a:r>
              <a:rPr lang="lv-LV" dirty="0"/>
              <a:t>Pakalpojuma līgums</a:t>
            </a:r>
          </a:p>
          <a:p>
            <a:pPr lvl="2"/>
            <a:r>
              <a:rPr lang="lv-LV" dirty="0"/>
              <a:t>Tirgus izpēte</a:t>
            </a:r>
          </a:p>
          <a:p>
            <a:pPr lvl="2"/>
            <a:endParaRPr lang="lv-LV" dirty="0"/>
          </a:p>
          <a:p>
            <a:pPr lvl="2"/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09009-7C79-453A-8DF6-CB83DA913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642" y="2383929"/>
            <a:ext cx="3511900" cy="3989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0A526-1BBC-4A50-BC17-8F27FBD0121F}"/>
              </a:ext>
            </a:extLst>
          </p:cNvPr>
          <p:cNvSpPr txBox="1"/>
          <p:nvPr/>
        </p:nvSpPr>
        <p:spPr>
          <a:xfrm>
            <a:off x="2898058" y="4704735"/>
            <a:ext cx="4660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VPR piedāvājums – </a:t>
            </a:r>
          </a:p>
          <a:p>
            <a:pPr algn="ctr"/>
            <a:r>
              <a:rPr lang="lv-LV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iepirkt sociālo </a:t>
            </a:r>
            <a:r>
              <a:rPr lang="lv-LV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mentoru</a:t>
            </a:r>
            <a:r>
              <a:rPr lang="lv-LV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pakalpojumu </a:t>
            </a:r>
          </a:p>
          <a:p>
            <a:pPr algn="ctr"/>
            <a:r>
              <a:rPr lang="lv-LV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 pašvaldību vajadzībām</a:t>
            </a:r>
          </a:p>
        </p:txBody>
      </p:sp>
    </p:spTree>
    <p:extLst>
      <p:ext uri="{BB962C8B-B14F-4D97-AF65-F5344CB8AC3E}">
        <p14:creationId xmlns:p14="http://schemas.microsoft.com/office/powerpoint/2010/main" val="8252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71BA-AA13-4A5C-ACAA-38729D69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26536"/>
            <a:ext cx="10058400" cy="1609344"/>
          </a:xfrm>
        </p:spPr>
        <p:txBody>
          <a:bodyPr/>
          <a:lstStyle/>
          <a:p>
            <a:r>
              <a:rPr lang="lv-LV" dirty="0"/>
              <a:t>Vidzemes plānošanas reģiona DI plāna grozījumi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19D58-8C01-48DB-9E00-6965E10AD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787" y="1715827"/>
            <a:ext cx="10168423" cy="2052386"/>
          </a:xfrm>
        </p:spPr>
        <p:txBody>
          <a:bodyPr/>
          <a:lstStyle/>
          <a:p>
            <a:r>
              <a:rPr lang="lv-LV" dirty="0"/>
              <a:t>Apes novada pašvaldībai plānotais finansējums: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26339B9-9D83-4B6F-8037-9AC8F85548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521800"/>
              </p:ext>
            </p:extLst>
          </p:nvPr>
        </p:nvGraphicFramePr>
        <p:xfrm>
          <a:off x="908305" y="2088940"/>
          <a:ext cx="10493375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4" imgW="8862510" imgH="1447257" progId="Word.Document.12">
                  <p:embed/>
                </p:oleObj>
              </mc:Choice>
              <mc:Fallback>
                <p:oleObj name="Document" r:id="rId4" imgW="8862510" imgH="1447257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26339B9-9D83-4B6F-8037-9AC8F85548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8305" y="2088940"/>
                        <a:ext cx="10493375" cy="171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D79A64-4EB1-48C9-8D3D-3CB202C55D10}"/>
              </a:ext>
            </a:extLst>
          </p:cNvPr>
          <p:cNvSpPr txBox="1"/>
          <p:nvPr/>
        </p:nvSpPr>
        <p:spPr>
          <a:xfrm>
            <a:off x="2220687" y="3565222"/>
            <a:ext cx="90702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Piedāvājums finansējuma sadalījumam: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atbilstoši plānotajam vietu skaitam infrastruktūrā cilvēkiem ar garīga rakstura traucējumiem – </a:t>
            </a:r>
            <a:r>
              <a:rPr lang="lv-LV" dirty="0" err="1"/>
              <a:t>eur</a:t>
            </a:r>
            <a:r>
              <a:rPr lang="lv-LV" dirty="0"/>
              <a:t> 83,37/viena vieta;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atbilstoši plānotajam vietu skaitam DAC  cilvēkiem ar garīga rakstura traucējumiem – </a:t>
            </a:r>
            <a:r>
              <a:rPr lang="lv-LV" dirty="0" err="1"/>
              <a:t>eur</a:t>
            </a:r>
            <a:r>
              <a:rPr lang="lv-LV" dirty="0"/>
              <a:t> 194,78/viena vieta;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/>
              <a:t>pašvaldībām, kurās Apes novada iedzīvotāji varētu saņemt pakalpojumu (Smiltene un Alūksne), atbilstoši plānotajam vietu skaitam infrastruktūrā cilvēkiem ar garīga rakstura traucējumiem – </a:t>
            </a:r>
            <a:r>
              <a:rPr lang="lv-LV" dirty="0" err="1"/>
              <a:t>eur</a:t>
            </a:r>
            <a:r>
              <a:rPr lang="lv-LV" dirty="0"/>
              <a:t> 804,35/viena vieta vai vietu skaitam DAC  cilvēkiem ar garīga rakstura traucējumiem </a:t>
            </a:r>
            <a:r>
              <a:rPr lang="lv-LV" dirty="0" err="1"/>
              <a:t>eur</a:t>
            </a:r>
            <a:r>
              <a:rPr lang="lv-LV" dirty="0"/>
              <a:t> 361,96/viena vieta;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Proporcionāli pašvaldības papildus ieguldītajam finansējumam (saskaņā ar LM datiem)</a:t>
            </a:r>
          </a:p>
        </p:txBody>
      </p:sp>
    </p:spTree>
    <p:extLst>
      <p:ext uri="{BB962C8B-B14F-4D97-AF65-F5344CB8AC3E}">
        <p14:creationId xmlns:p14="http://schemas.microsoft.com/office/powerpoint/2010/main" val="420259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72444-896A-4191-83D6-6F0F9B553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033"/>
            <a:ext cx="12192000" cy="25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0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40D7B-7DDC-4A0C-8F17-D9C26597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533400"/>
            <a:ext cx="3464560" cy="1889760"/>
          </a:xfrm>
        </p:spPr>
        <p:txBody>
          <a:bodyPr>
            <a:normAutofit/>
          </a:bodyPr>
          <a:lstStyle/>
          <a:p>
            <a:r>
              <a:rPr lang="lv-LV" sz="3600" dirty="0"/>
              <a:t>Padarītais</a:t>
            </a:r>
            <a:br>
              <a:rPr lang="lv-LV" sz="3600" dirty="0"/>
            </a:br>
            <a:r>
              <a:rPr lang="lv-LV" sz="3600" dirty="0"/>
              <a:t>un saprotamais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41586BB-C180-4739-8BC0-385917DAE4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rcRect t="14737" b="14737"/>
          <a:stretch>
            <a:fillRect/>
          </a:stretch>
        </p:blipFill>
        <p:spPr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C3B5A-FD28-4AB8-B4A2-2A887C307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448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FE68E-4720-4836-8427-7E63E417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13512"/>
            <a:ext cx="10058400" cy="1609344"/>
          </a:xfrm>
        </p:spPr>
        <p:txBody>
          <a:bodyPr>
            <a:noAutofit/>
          </a:bodyPr>
          <a:lstStyle/>
          <a:p>
            <a:r>
              <a:rPr lang="lv-LV" sz="4000" dirty="0"/>
              <a:t>Individuālo vajadzību izvērtēšana un atbalsta plānu izstrāde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44E6AB2-10DE-4D4C-B5E0-EDE1C03A1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763915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4684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5137-00D8-4114-82E9-F6DAEC38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Vidzemes DI plāna izstrāde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C6EF-19A1-4EC0-B4CE-8EB17D91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/>
              <a:t>Plāns apstiprināts ar Sociālo pakalpojumu attīstības padomes 2018.gada 22.jūnija lēmumu Nr.3.</a:t>
            </a:r>
          </a:p>
          <a:p>
            <a:pPr lvl="1"/>
            <a:r>
              <a:rPr lang="lv-LV" sz="2000" dirty="0"/>
              <a:t>Grozījumi, kas apstiprināti ar Sociālo pakalpojumu attīstības padomes 2018.gada 10.decembra lēmumu Nr.10 – par Alūksnes un Kocēnu novada pašvaldībās plānotās infrastruktūras objektu adrešu maiņu;</a:t>
            </a:r>
          </a:p>
          <a:p>
            <a:pPr lvl="1"/>
            <a:r>
              <a:rPr lang="lv-LV" sz="2000" dirty="0"/>
              <a:t>Grozījumi, kas apstiprināti ar Sociālo pakalpojumu attīstības padomes 2019.gada 29.janvāra lēmumu Nr.12 – par Valkas novada pašvaldībā plānotā grupu dzīvokļa pakalpojuma adreses maiņu. </a:t>
            </a:r>
          </a:p>
          <a:p>
            <a:r>
              <a:rPr lang="lv-LV" sz="2400" dirty="0"/>
              <a:t>Procesā – adrešu maiņa Madonas novada pašvaldības plānotajai infrastruktūrai, redakcionāli precizējumi Rūjienas, Smiltenes, Gulbenes, Mazsalacas risinājuma aprakstos, Apes novada pašvaldības atteikšanās īstenot ERAF projektu</a:t>
            </a:r>
          </a:p>
          <a:p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3837635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7086-B551-4447-A0A2-BB33F6E2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Autofit/>
          </a:bodyPr>
          <a:lstStyle/>
          <a:p>
            <a:r>
              <a:rPr lang="lv-LV" sz="4000" dirty="0"/>
              <a:t>Sabiedrībā balstītu sociālo pakalpojumu īstenošana cilvēkiem ar garīga rakstura traucējumiem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9C9F76AF-2378-4ECC-A61E-48EB0B15DE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069619"/>
              </p:ext>
            </p:extLst>
          </p:nvPr>
        </p:nvGraphicFramePr>
        <p:xfrm>
          <a:off x="1069974" y="2120900"/>
          <a:ext cx="10332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15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05B4-F967-4E6E-976B-20C7752D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4000" dirty="0"/>
              <a:t>Sabiedrībā balstītu sociālo pakalpojumu īstenošana  bērniem ar funkcionāliem traucējumiem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5F7F270-3887-4275-B7C2-1F02EF9D3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304771"/>
              </p:ext>
            </p:extLst>
          </p:nvPr>
        </p:nvGraphicFramePr>
        <p:xfrm>
          <a:off x="988142" y="1946787"/>
          <a:ext cx="10626213" cy="4198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328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6F898-5412-41EB-A655-8C2F23DB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34" t="17532" r="33583" b="5032"/>
          <a:stretch/>
        </p:blipFill>
        <p:spPr>
          <a:xfrm>
            <a:off x="9227405" y="2778158"/>
            <a:ext cx="1894747" cy="2457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50D90-2229-469F-9D63-CEDECF45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Informatīvi un izglītojoši pasākumi </a:t>
            </a:r>
            <a:r>
              <a:rPr lang="lv-LV"/>
              <a:t>Vidzemes reģionā (2018-2019)</a:t>
            </a: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A40-33B4-4D50-957B-4BA18F870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72" y="2121408"/>
            <a:ext cx="8450826" cy="4050792"/>
          </a:xfrm>
        </p:spPr>
        <p:txBody>
          <a:bodyPr>
            <a:normAutofit fontScale="85000" lnSpcReduction="10000"/>
          </a:bodyPr>
          <a:lstStyle/>
          <a:p>
            <a:r>
              <a:rPr lang="lv-LV" dirty="0"/>
              <a:t>Regulāra informācijas sniegšana sabiedriskajiem medijiem un pašvaldībām;</a:t>
            </a:r>
          </a:p>
          <a:p>
            <a:r>
              <a:rPr lang="lv-LV" dirty="0"/>
              <a:t>Informācijas lapas par pakalpojumiem;</a:t>
            </a:r>
          </a:p>
          <a:p>
            <a:r>
              <a:rPr lang="lv-LV" dirty="0"/>
              <a:t>3 pieredzes apmaiņas braucieni pašvaldību speciālistiem;</a:t>
            </a:r>
          </a:p>
          <a:p>
            <a:r>
              <a:rPr lang="lv-LV" dirty="0"/>
              <a:t>2 nometnes bērniem ar funkcionāliem traucējumiem un viņu ģimenēm;</a:t>
            </a:r>
          </a:p>
          <a:p>
            <a:pPr>
              <a:lnSpc>
                <a:spcPct val="120000"/>
              </a:lnSpc>
            </a:pPr>
            <a:r>
              <a:rPr lang="lv-LV" dirty="0"/>
              <a:t>4 sarunu vakari «bērns bērnu namā un es» potenciālajiem adoptētājiem, audžuģimenēm, aizbildņiem un </a:t>
            </a:r>
            <a:r>
              <a:rPr lang="lv-LV" dirty="0" err="1"/>
              <a:t>viesģimenēm</a:t>
            </a:r>
            <a:r>
              <a:rPr lang="lv-LV" dirty="0"/>
              <a:t> (Valmierā, Cēsīs, Madonā,  Alūksnē);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dirty="0"/>
              <a:t>Nometne «Diennakts dabā» bērniem no BSAC un potenciālajiem   audžuvecākiem, aizbildņiem, adoptētājiem, </a:t>
            </a:r>
            <a:r>
              <a:rPr lang="lv-LV" dirty="0" err="1"/>
              <a:t>viesģimenēm</a:t>
            </a:r>
            <a:r>
              <a:rPr lang="lv-LV" dirty="0"/>
              <a:t>  un viņu bērniem;</a:t>
            </a:r>
          </a:p>
          <a:p>
            <a:pPr>
              <a:lnSpc>
                <a:spcPct val="120000"/>
              </a:lnSpc>
            </a:pPr>
            <a:r>
              <a:rPr lang="lv-LV" dirty="0"/>
              <a:t>VPR izdevums «</a:t>
            </a:r>
            <a:r>
              <a:rPr lang="lv-LV" dirty="0" err="1"/>
              <a:t>Deinstitucionalizācija</a:t>
            </a:r>
            <a:r>
              <a:rPr lang="lv-LV" dirty="0"/>
              <a:t> Vidzemē»;</a:t>
            </a:r>
          </a:p>
          <a:p>
            <a:pPr>
              <a:lnSpc>
                <a:spcPct val="120000"/>
              </a:lnSpc>
            </a:pPr>
            <a:r>
              <a:rPr lang="lv-LV" dirty="0"/>
              <a:t>Seminārs «Deinstitucionalizācijas spēles noteikumi»;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dirty="0"/>
              <a:t>Apmācības pašvaldību sabiedrisko attiecību speciālistiem  «Cilvēcīgi par svarīgo»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3707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29AA-2655-4EE1-955F-A13A2D3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Problēmas, ar kurām saskaramies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C1844-F280-48CD-B9E1-E7C01C03A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05290-3BAC-4F5C-BA36-B74369568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5475" y="4300582"/>
            <a:ext cx="2590800" cy="25057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262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3462-D416-4B3D-A4FC-7F2729DA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000" dirty="0"/>
              <a:t>Izdevumu kompensācija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5549-D393-408E-8993-0B5EA6150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2451"/>
            <a:ext cx="7355774" cy="6088977"/>
          </a:xfrm>
        </p:spPr>
        <p:txBody>
          <a:bodyPr>
            <a:normAutofit fontScale="92500" lnSpcReduction="20000"/>
          </a:bodyPr>
          <a:lstStyle/>
          <a:p>
            <a:r>
              <a:rPr lang="lv-LV" sz="2200" dirty="0"/>
              <a:t>Netiek ievēroti atskaišu iesniegšanas termiņi</a:t>
            </a:r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endParaRPr lang="lv-LV" sz="2200" dirty="0"/>
          </a:p>
          <a:p>
            <a:r>
              <a:rPr lang="lv-LV" sz="2200" dirty="0"/>
              <a:t>Atskaitēm nav pievienoti visi dokumenti, nav atsūtīta vēstule par atskaites iesniegšanu;</a:t>
            </a:r>
          </a:p>
          <a:p>
            <a:r>
              <a:rPr lang="lv-LV" sz="2200" dirty="0"/>
              <a:t>Netiek ņemti vērā iepriekšējās atskaitēs veiktie labojumi;</a:t>
            </a:r>
          </a:p>
          <a:p>
            <a:r>
              <a:rPr lang="lv-LV" sz="2200" dirty="0"/>
              <a:t>Tirgus izpētes dokumentācija ir nepilnīga – nav noteikts apjoms, ilgums, termiņš, utt.;</a:t>
            </a:r>
          </a:p>
          <a:p>
            <a:r>
              <a:rPr lang="lv-LV" sz="2200" dirty="0"/>
              <a:t>Iesniegto atskaišu summas būtiski atšķiras no plānotā – </a:t>
            </a:r>
            <a:r>
              <a:rPr lang="lv-LV" sz="2200" dirty="0">
                <a:solidFill>
                  <a:schemeClr val="accent1">
                    <a:lumMod val="75000"/>
                  </a:schemeClr>
                </a:solidFill>
              </a:rPr>
              <a:t>atgādinājums par finanšu disciplīnas pasākumiem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EF830-6AC3-4FA1-B371-A0EA78019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lv-LV" b="1" dirty="0"/>
              <a:t>Vidzemes plānošanas reģiona projekta „Vidzeme iekļauj”, vienošanās Nr. 9.2.2.1/15/I/003, izdevumu kompensācijas uzskaites metodika</a:t>
            </a:r>
          </a:p>
          <a:p>
            <a:pPr algn="r"/>
            <a:r>
              <a:rPr lang="lv-LV" sz="1200" dirty="0"/>
              <a:t>Apstiprināta</a:t>
            </a:r>
            <a:r>
              <a:rPr lang="lv-LV" sz="1200" b="1" dirty="0"/>
              <a:t> </a:t>
            </a:r>
            <a:r>
              <a:rPr lang="lv-LV" sz="1200" dirty="0"/>
              <a:t>11.06.2018., grozīta  15.08.2018. un 01.03.2019. </a:t>
            </a:r>
          </a:p>
          <a:p>
            <a:pPr algn="r"/>
            <a:r>
              <a:rPr lang="lv-LV" sz="1200" dirty="0"/>
              <a:t>Pieejama </a:t>
            </a:r>
            <a:r>
              <a:rPr lang="lv-LV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www.vidzeme.lv</a:t>
            </a:r>
            <a:r>
              <a:rPr lang="lv-LV" sz="1200" dirty="0"/>
              <a:t> -&gt; </a:t>
            </a:r>
            <a:r>
              <a:rPr lang="lv-LV" sz="1200" dirty="0" err="1"/>
              <a:t>Deinstitucionalizācija</a:t>
            </a:r>
            <a:r>
              <a:rPr lang="lv-LV" sz="1200" dirty="0"/>
              <a:t> -&gt; Veidlapas un dokumenti darbam</a:t>
            </a:r>
          </a:p>
          <a:p>
            <a:pPr algn="r"/>
            <a:endParaRPr lang="lv-LV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7A075-DB0E-4B9D-952E-EEFCA2637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599" y="835560"/>
            <a:ext cx="4298401" cy="31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898</TotalTime>
  <Words>672</Words>
  <Application>Microsoft Office PowerPoint</Application>
  <PresentationFormat>Widescreen</PresentationFormat>
  <Paragraphs>100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Wingdings</vt:lpstr>
      <vt:lpstr>Wood Type</vt:lpstr>
      <vt:lpstr>Document</vt:lpstr>
      <vt:lpstr>Projekta «Vidzeme iekļauj» progress,  problēmas un  turpmākās darbības</vt:lpstr>
      <vt:lpstr>Padarītais un saprotamais</vt:lpstr>
      <vt:lpstr>Individuālo vajadzību izvērtēšana un atbalsta plānu izstrāde</vt:lpstr>
      <vt:lpstr>Vidzemes DI plāna izstrāde</vt:lpstr>
      <vt:lpstr>Sabiedrībā balstītu sociālo pakalpojumu īstenošana cilvēkiem ar garīga rakstura traucējumiem</vt:lpstr>
      <vt:lpstr>Sabiedrībā balstītu sociālo pakalpojumu īstenošana  bērniem ar funkcionāliem traucējumiem </vt:lpstr>
      <vt:lpstr>Informatīvi un izglītojoši pasākumi Vidzemes reģionā (2018-2019)</vt:lpstr>
      <vt:lpstr>Problēmas, ar kurām saskaramies</vt:lpstr>
      <vt:lpstr>Izdevumu kompensācija</vt:lpstr>
      <vt:lpstr>Sabiedrības izpratne</vt:lpstr>
      <vt:lpstr>Pakalpojumu sniegšana</vt:lpstr>
      <vt:lpstr>Jautājumi, kas jāatrisina</vt:lpstr>
      <vt:lpstr>VSAC dzīvojošo cilvēku ar garīga rakstura traucējumiem sagatavošana pārejai uz dzīvi sabiedrībā</vt:lpstr>
      <vt:lpstr>Vidzemes plānošanas reģiona DI plāna grozījumi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Projekta «Vidzeme iekļauj» progress,  problēmas un turpmākās darbības</dc:title>
  <dc:creator>Ina Miķelsone</dc:creator>
  <cp:lastModifiedBy>Ina Miķelsone</cp:lastModifiedBy>
  <cp:revision>6</cp:revision>
  <cp:lastPrinted>2019-05-13T08:04:18Z</cp:lastPrinted>
  <dcterms:created xsi:type="dcterms:W3CDTF">2019-05-07T08:28:42Z</dcterms:created>
  <dcterms:modified xsi:type="dcterms:W3CDTF">2019-05-20T06:15:38Z</dcterms:modified>
</cp:coreProperties>
</file>