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4"/>
  </p:notesMasterIdLst>
  <p:sldIdLst>
    <p:sldId id="259" r:id="rId2"/>
    <p:sldId id="317" r:id="rId3"/>
    <p:sldId id="291" r:id="rId4"/>
    <p:sldId id="292" r:id="rId5"/>
    <p:sldId id="288" r:id="rId6"/>
    <p:sldId id="260" r:id="rId7"/>
    <p:sldId id="261" r:id="rId8"/>
    <p:sldId id="264" r:id="rId9"/>
    <p:sldId id="265" r:id="rId10"/>
    <p:sldId id="289" r:id="rId11"/>
    <p:sldId id="293" r:id="rId12"/>
    <p:sldId id="266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60BBB-EF32-4BF6-82A1-AB1D6D97ABDD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8CE9D9-30FB-4419-A9F3-2F932170AFB8}">
      <dgm:prSet/>
      <dgm:spPr/>
      <dgm:t>
        <a:bodyPr/>
        <a:lstStyle/>
        <a:p>
          <a:r>
            <a:rPr lang="lv-LV" dirty="0">
              <a:solidFill>
                <a:schemeClr val="tx1"/>
              </a:solidFill>
            </a:rPr>
            <a:t>Atkritumi = resursi</a:t>
          </a:r>
          <a:endParaRPr lang="en-US" dirty="0">
            <a:solidFill>
              <a:schemeClr val="tx1"/>
            </a:solidFill>
          </a:endParaRPr>
        </a:p>
      </dgm:t>
    </dgm:pt>
    <dgm:pt modelId="{B3A7EF64-2426-41C7-9C18-2F77446BC129}" type="parTrans" cxnId="{41746D60-8C5A-4588-8E0C-C3C45ABD85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760FD1-5901-4279-9A91-7B6431143B2C}" type="sibTrans" cxnId="{41746D60-8C5A-4588-8E0C-C3C45ABD85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B58198-8C08-4199-A5A7-D937EB991B5B}">
      <dgm:prSet/>
      <dgm:spPr/>
      <dgm:t>
        <a:bodyPr/>
        <a:lstStyle/>
        <a:p>
          <a:r>
            <a:rPr lang="lv-LV">
              <a:solidFill>
                <a:schemeClr val="tx1"/>
              </a:solidFill>
            </a:rPr>
            <a:t>Nepieciešamība veidot elastīgumu, izmantojot daudzveidību</a:t>
          </a:r>
          <a:endParaRPr lang="en-US">
            <a:solidFill>
              <a:schemeClr val="tx1"/>
            </a:solidFill>
          </a:endParaRPr>
        </a:p>
      </dgm:t>
    </dgm:pt>
    <dgm:pt modelId="{06272A79-399D-4965-98FB-ADB4C47FC5ED}" type="parTrans" cxnId="{8AE02811-2758-4B74-8176-51D39C8DE1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2BF968-963A-422A-B3EC-EFECC21C059C}" type="sibTrans" cxnId="{8AE02811-2758-4B74-8176-51D39C8DE1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C08AD8-5249-44DC-9751-CA8C87E12525}">
      <dgm:prSet/>
      <dgm:spPr/>
      <dgm:t>
        <a:bodyPr/>
        <a:lstStyle/>
        <a:p>
          <a:r>
            <a:rPr lang="lv-LV">
              <a:solidFill>
                <a:schemeClr val="tx1"/>
              </a:solidFill>
            </a:rPr>
            <a:t>Enerģijas no atjaunojamiem resursiem izmantošana</a:t>
          </a:r>
          <a:endParaRPr lang="en-US">
            <a:solidFill>
              <a:schemeClr val="tx1"/>
            </a:solidFill>
          </a:endParaRPr>
        </a:p>
      </dgm:t>
    </dgm:pt>
    <dgm:pt modelId="{2EA1A7DF-DBD4-4A0F-B3E2-389EDC2DF28C}" type="parTrans" cxnId="{42B9E1F7-966F-4A75-B164-E44FAF6B8B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2ABB49-2157-4C57-BC13-828B17F1E676}" type="sibTrans" cxnId="{42B9E1F7-966F-4A75-B164-E44FAF6B8B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0A68FF-B9ED-4BBB-8D2A-B63801D93320}">
      <dgm:prSet/>
      <dgm:spPr/>
      <dgm:t>
        <a:bodyPr/>
        <a:lstStyle/>
        <a:p>
          <a:r>
            <a:rPr lang="lv-LV">
              <a:solidFill>
                <a:schemeClr val="tx1"/>
              </a:solidFill>
            </a:rPr>
            <a:t>Sistēmiska domāšana</a:t>
          </a:r>
          <a:endParaRPr lang="en-US">
            <a:solidFill>
              <a:schemeClr val="tx1"/>
            </a:solidFill>
          </a:endParaRPr>
        </a:p>
      </dgm:t>
    </dgm:pt>
    <dgm:pt modelId="{C34A2D9C-90D1-455A-9998-BAD56168A535}" type="parTrans" cxnId="{1538676A-E3F4-4F49-9BBD-D2BB872EF2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66A475-50A0-4984-9D7E-9A214827A555}" type="sibTrans" cxnId="{1538676A-E3F4-4F49-9BBD-D2BB872EF2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36D5C0-5197-4DB9-99A7-868BDBBB159B}" type="pres">
      <dgm:prSet presAssocID="{EEB60BBB-EF32-4BF6-82A1-AB1D6D97ABDD}" presName="outerComposite" presStyleCnt="0">
        <dgm:presLayoutVars>
          <dgm:chMax val="5"/>
          <dgm:dir/>
          <dgm:resizeHandles val="exact"/>
        </dgm:presLayoutVars>
      </dgm:prSet>
      <dgm:spPr/>
    </dgm:pt>
    <dgm:pt modelId="{14CB1CA8-3E94-4785-828D-7B73BC403588}" type="pres">
      <dgm:prSet presAssocID="{EEB60BBB-EF32-4BF6-82A1-AB1D6D97ABDD}" presName="dummyMaxCanvas" presStyleCnt="0">
        <dgm:presLayoutVars/>
      </dgm:prSet>
      <dgm:spPr/>
    </dgm:pt>
    <dgm:pt modelId="{FDF6A7FB-599A-4F2A-B673-CD80D6F52E56}" type="pres">
      <dgm:prSet presAssocID="{EEB60BBB-EF32-4BF6-82A1-AB1D6D97ABDD}" presName="FourNodes_1" presStyleLbl="node1" presStyleIdx="0" presStyleCnt="4">
        <dgm:presLayoutVars>
          <dgm:bulletEnabled val="1"/>
        </dgm:presLayoutVars>
      </dgm:prSet>
      <dgm:spPr/>
    </dgm:pt>
    <dgm:pt modelId="{DC897E13-2C5A-44AD-A4C2-73A075E6F0FE}" type="pres">
      <dgm:prSet presAssocID="{EEB60BBB-EF32-4BF6-82A1-AB1D6D97ABDD}" presName="FourNodes_2" presStyleLbl="node1" presStyleIdx="1" presStyleCnt="4">
        <dgm:presLayoutVars>
          <dgm:bulletEnabled val="1"/>
        </dgm:presLayoutVars>
      </dgm:prSet>
      <dgm:spPr/>
    </dgm:pt>
    <dgm:pt modelId="{EB53AB2C-4D93-42C2-BDE0-305D234662DA}" type="pres">
      <dgm:prSet presAssocID="{EEB60BBB-EF32-4BF6-82A1-AB1D6D97ABDD}" presName="FourNodes_3" presStyleLbl="node1" presStyleIdx="2" presStyleCnt="4">
        <dgm:presLayoutVars>
          <dgm:bulletEnabled val="1"/>
        </dgm:presLayoutVars>
      </dgm:prSet>
      <dgm:spPr/>
    </dgm:pt>
    <dgm:pt modelId="{C50D7708-4849-4BE0-B0A0-5FC945F4005C}" type="pres">
      <dgm:prSet presAssocID="{EEB60BBB-EF32-4BF6-82A1-AB1D6D97ABDD}" presName="FourNodes_4" presStyleLbl="node1" presStyleIdx="3" presStyleCnt="4">
        <dgm:presLayoutVars>
          <dgm:bulletEnabled val="1"/>
        </dgm:presLayoutVars>
      </dgm:prSet>
      <dgm:spPr/>
    </dgm:pt>
    <dgm:pt modelId="{83FBD088-4FF1-4BC8-989C-AA26CCDB5A65}" type="pres">
      <dgm:prSet presAssocID="{EEB60BBB-EF32-4BF6-82A1-AB1D6D97ABDD}" presName="FourConn_1-2" presStyleLbl="fgAccFollowNode1" presStyleIdx="0" presStyleCnt="3">
        <dgm:presLayoutVars>
          <dgm:bulletEnabled val="1"/>
        </dgm:presLayoutVars>
      </dgm:prSet>
      <dgm:spPr/>
    </dgm:pt>
    <dgm:pt modelId="{91B854CA-A51F-4D11-8553-BB398C7C4D69}" type="pres">
      <dgm:prSet presAssocID="{EEB60BBB-EF32-4BF6-82A1-AB1D6D97ABDD}" presName="FourConn_2-3" presStyleLbl="fgAccFollowNode1" presStyleIdx="1" presStyleCnt="3">
        <dgm:presLayoutVars>
          <dgm:bulletEnabled val="1"/>
        </dgm:presLayoutVars>
      </dgm:prSet>
      <dgm:spPr/>
    </dgm:pt>
    <dgm:pt modelId="{E27B87CB-E784-442B-952F-A982FBB59EA6}" type="pres">
      <dgm:prSet presAssocID="{EEB60BBB-EF32-4BF6-82A1-AB1D6D97ABDD}" presName="FourConn_3-4" presStyleLbl="fgAccFollowNode1" presStyleIdx="2" presStyleCnt="3">
        <dgm:presLayoutVars>
          <dgm:bulletEnabled val="1"/>
        </dgm:presLayoutVars>
      </dgm:prSet>
      <dgm:spPr/>
    </dgm:pt>
    <dgm:pt modelId="{5A2D6DE0-5618-4341-BDE1-A42EE72D77AC}" type="pres">
      <dgm:prSet presAssocID="{EEB60BBB-EF32-4BF6-82A1-AB1D6D97ABDD}" presName="FourNodes_1_text" presStyleLbl="node1" presStyleIdx="3" presStyleCnt="4">
        <dgm:presLayoutVars>
          <dgm:bulletEnabled val="1"/>
        </dgm:presLayoutVars>
      </dgm:prSet>
      <dgm:spPr/>
    </dgm:pt>
    <dgm:pt modelId="{2F455B16-8F21-4751-904D-3A24947E7F62}" type="pres">
      <dgm:prSet presAssocID="{EEB60BBB-EF32-4BF6-82A1-AB1D6D97ABDD}" presName="FourNodes_2_text" presStyleLbl="node1" presStyleIdx="3" presStyleCnt="4">
        <dgm:presLayoutVars>
          <dgm:bulletEnabled val="1"/>
        </dgm:presLayoutVars>
      </dgm:prSet>
      <dgm:spPr/>
    </dgm:pt>
    <dgm:pt modelId="{C1653ADE-3449-4B06-9791-2EC0E64B1C45}" type="pres">
      <dgm:prSet presAssocID="{EEB60BBB-EF32-4BF6-82A1-AB1D6D97ABDD}" presName="FourNodes_3_text" presStyleLbl="node1" presStyleIdx="3" presStyleCnt="4">
        <dgm:presLayoutVars>
          <dgm:bulletEnabled val="1"/>
        </dgm:presLayoutVars>
      </dgm:prSet>
      <dgm:spPr/>
    </dgm:pt>
    <dgm:pt modelId="{BD61C709-71B9-4DC5-AAB0-0310A935A250}" type="pres">
      <dgm:prSet presAssocID="{EEB60BBB-EF32-4BF6-82A1-AB1D6D97ABD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D4C7400-ADC4-4A27-B351-97A598CE450E}" type="presOf" srcId="{090A68FF-B9ED-4BBB-8D2A-B63801D93320}" destId="{C50D7708-4849-4BE0-B0A0-5FC945F4005C}" srcOrd="0" destOrd="0" presId="urn:microsoft.com/office/officeart/2005/8/layout/vProcess5"/>
    <dgm:cxn modelId="{8AE02811-2758-4B74-8176-51D39C8DE10D}" srcId="{EEB60BBB-EF32-4BF6-82A1-AB1D6D97ABDD}" destId="{F4B58198-8C08-4199-A5A7-D937EB991B5B}" srcOrd="1" destOrd="0" parTransId="{06272A79-399D-4965-98FB-ADB4C47FC5ED}" sibTransId="{802BF968-963A-422A-B3EC-EFECC21C059C}"/>
    <dgm:cxn modelId="{ABE0571B-20DD-43CE-9E3B-3E472BB88FB6}" type="presOf" srcId="{F4B58198-8C08-4199-A5A7-D937EB991B5B}" destId="{2F455B16-8F21-4751-904D-3A24947E7F62}" srcOrd="1" destOrd="0" presId="urn:microsoft.com/office/officeart/2005/8/layout/vProcess5"/>
    <dgm:cxn modelId="{B64CBA32-94F5-4806-ACD4-C259DA4CB8F9}" type="presOf" srcId="{97C08AD8-5249-44DC-9751-CA8C87E12525}" destId="{EB53AB2C-4D93-42C2-BDE0-305D234662DA}" srcOrd="0" destOrd="0" presId="urn:microsoft.com/office/officeart/2005/8/layout/vProcess5"/>
    <dgm:cxn modelId="{5CCCA336-F0F0-4A8C-AF47-294E1780BFC3}" type="presOf" srcId="{EA760FD1-5901-4279-9A91-7B6431143B2C}" destId="{83FBD088-4FF1-4BC8-989C-AA26CCDB5A65}" srcOrd="0" destOrd="0" presId="urn:microsoft.com/office/officeart/2005/8/layout/vProcess5"/>
    <dgm:cxn modelId="{41746D60-8C5A-4588-8E0C-C3C45ABD85C3}" srcId="{EEB60BBB-EF32-4BF6-82A1-AB1D6D97ABDD}" destId="{C88CE9D9-30FB-4419-A9F3-2F932170AFB8}" srcOrd="0" destOrd="0" parTransId="{B3A7EF64-2426-41C7-9C18-2F77446BC129}" sibTransId="{EA760FD1-5901-4279-9A91-7B6431143B2C}"/>
    <dgm:cxn modelId="{1538676A-E3F4-4F49-9BBD-D2BB872EF26C}" srcId="{EEB60BBB-EF32-4BF6-82A1-AB1D6D97ABDD}" destId="{090A68FF-B9ED-4BBB-8D2A-B63801D93320}" srcOrd="3" destOrd="0" parTransId="{C34A2D9C-90D1-455A-9998-BAD56168A535}" sibTransId="{0766A475-50A0-4984-9D7E-9A214827A555}"/>
    <dgm:cxn modelId="{AF13854B-2D24-431A-8C53-31C113CC4F22}" type="presOf" srcId="{302ABB49-2157-4C57-BC13-828B17F1E676}" destId="{E27B87CB-E784-442B-952F-A982FBB59EA6}" srcOrd="0" destOrd="0" presId="urn:microsoft.com/office/officeart/2005/8/layout/vProcess5"/>
    <dgm:cxn modelId="{0BA15777-19AA-4E4B-B589-FB4BB479B0E8}" type="presOf" srcId="{EEB60BBB-EF32-4BF6-82A1-AB1D6D97ABDD}" destId="{3B36D5C0-5197-4DB9-99A7-868BDBBB159B}" srcOrd="0" destOrd="0" presId="urn:microsoft.com/office/officeart/2005/8/layout/vProcess5"/>
    <dgm:cxn modelId="{6972F79B-2596-4235-99F1-0FD609F6C003}" type="presOf" srcId="{F4B58198-8C08-4199-A5A7-D937EB991B5B}" destId="{DC897E13-2C5A-44AD-A4C2-73A075E6F0FE}" srcOrd="0" destOrd="0" presId="urn:microsoft.com/office/officeart/2005/8/layout/vProcess5"/>
    <dgm:cxn modelId="{84CFF8C7-5613-4DB9-9273-DC741DAD8B8B}" type="presOf" srcId="{C88CE9D9-30FB-4419-A9F3-2F932170AFB8}" destId="{5A2D6DE0-5618-4341-BDE1-A42EE72D77AC}" srcOrd="1" destOrd="0" presId="urn:microsoft.com/office/officeart/2005/8/layout/vProcess5"/>
    <dgm:cxn modelId="{B52E39CB-4E69-4F8C-A122-793E80877494}" type="presOf" srcId="{090A68FF-B9ED-4BBB-8D2A-B63801D93320}" destId="{BD61C709-71B9-4DC5-AAB0-0310A935A250}" srcOrd="1" destOrd="0" presId="urn:microsoft.com/office/officeart/2005/8/layout/vProcess5"/>
    <dgm:cxn modelId="{11D395D0-1BC1-4162-9814-032C71097610}" type="presOf" srcId="{802BF968-963A-422A-B3EC-EFECC21C059C}" destId="{91B854CA-A51F-4D11-8553-BB398C7C4D69}" srcOrd="0" destOrd="0" presId="urn:microsoft.com/office/officeart/2005/8/layout/vProcess5"/>
    <dgm:cxn modelId="{726E39F5-3E3F-462D-A270-DA3ED50EF16B}" type="presOf" srcId="{97C08AD8-5249-44DC-9751-CA8C87E12525}" destId="{C1653ADE-3449-4B06-9791-2EC0E64B1C45}" srcOrd="1" destOrd="0" presId="urn:microsoft.com/office/officeart/2005/8/layout/vProcess5"/>
    <dgm:cxn modelId="{42B9E1F7-966F-4A75-B164-E44FAF6B8B8D}" srcId="{EEB60BBB-EF32-4BF6-82A1-AB1D6D97ABDD}" destId="{97C08AD8-5249-44DC-9751-CA8C87E12525}" srcOrd="2" destOrd="0" parTransId="{2EA1A7DF-DBD4-4A0F-B3E2-389EDC2DF28C}" sibTransId="{302ABB49-2157-4C57-BC13-828B17F1E676}"/>
    <dgm:cxn modelId="{F4B539F8-D6A7-4A11-94C0-E013A1043186}" type="presOf" srcId="{C88CE9D9-30FB-4419-A9F3-2F932170AFB8}" destId="{FDF6A7FB-599A-4F2A-B673-CD80D6F52E56}" srcOrd="0" destOrd="0" presId="urn:microsoft.com/office/officeart/2005/8/layout/vProcess5"/>
    <dgm:cxn modelId="{11A28B95-9C09-429D-BD45-0E9C2A32A944}" type="presParOf" srcId="{3B36D5C0-5197-4DB9-99A7-868BDBBB159B}" destId="{14CB1CA8-3E94-4785-828D-7B73BC403588}" srcOrd="0" destOrd="0" presId="urn:microsoft.com/office/officeart/2005/8/layout/vProcess5"/>
    <dgm:cxn modelId="{18E6E776-D184-462F-81CF-BFB820605289}" type="presParOf" srcId="{3B36D5C0-5197-4DB9-99A7-868BDBBB159B}" destId="{FDF6A7FB-599A-4F2A-B673-CD80D6F52E56}" srcOrd="1" destOrd="0" presId="urn:microsoft.com/office/officeart/2005/8/layout/vProcess5"/>
    <dgm:cxn modelId="{B1E71E79-8EF2-4EFA-9FDB-668114D8B371}" type="presParOf" srcId="{3B36D5C0-5197-4DB9-99A7-868BDBBB159B}" destId="{DC897E13-2C5A-44AD-A4C2-73A075E6F0FE}" srcOrd="2" destOrd="0" presId="urn:microsoft.com/office/officeart/2005/8/layout/vProcess5"/>
    <dgm:cxn modelId="{AF126979-62D3-4A03-8BEE-2345FF24A8CA}" type="presParOf" srcId="{3B36D5C0-5197-4DB9-99A7-868BDBBB159B}" destId="{EB53AB2C-4D93-42C2-BDE0-305D234662DA}" srcOrd="3" destOrd="0" presId="urn:microsoft.com/office/officeart/2005/8/layout/vProcess5"/>
    <dgm:cxn modelId="{F492CC43-47A4-4447-93FC-FD32AAAAEE25}" type="presParOf" srcId="{3B36D5C0-5197-4DB9-99A7-868BDBBB159B}" destId="{C50D7708-4849-4BE0-B0A0-5FC945F4005C}" srcOrd="4" destOrd="0" presId="urn:microsoft.com/office/officeart/2005/8/layout/vProcess5"/>
    <dgm:cxn modelId="{B1F704C4-86EA-43A4-A588-9AE62A27336A}" type="presParOf" srcId="{3B36D5C0-5197-4DB9-99A7-868BDBBB159B}" destId="{83FBD088-4FF1-4BC8-989C-AA26CCDB5A65}" srcOrd="5" destOrd="0" presId="urn:microsoft.com/office/officeart/2005/8/layout/vProcess5"/>
    <dgm:cxn modelId="{63ADA2BE-478A-4A6C-9A0D-05D5FA6DFAC1}" type="presParOf" srcId="{3B36D5C0-5197-4DB9-99A7-868BDBBB159B}" destId="{91B854CA-A51F-4D11-8553-BB398C7C4D69}" srcOrd="6" destOrd="0" presId="urn:microsoft.com/office/officeart/2005/8/layout/vProcess5"/>
    <dgm:cxn modelId="{01A1DA5C-F842-4C2C-93D6-0B056562AC85}" type="presParOf" srcId="{3B36D5C0-5197-4DB9-99A7-868BDBBB159B}" destId="{E27B87CB-E784-442B-952F-A982FBB59EA6}" srcOrd="7" destOrd="0" presId="urn:microsoft.com/office/officeart/2005/8/layout/vProcess5"/>
    <dgm:cxn modelId="{48BC41BA-2338-4FCD-ADD3-88DED8E64AC9}" type="presParOf" srcId="{3B36D5C0-5197-4DB9-99A7-868BDBBB159B}" destId="{5A2D6DE0-5618-4341-BDE1-A42EE72D77AC}" srcOrd="8" destOrd="0" presId="urn:microsoft.com/office/officeart/2005/8/layout/vProcess5"/>
    <dgm:cxn modelId="{0517F5FC-0B0D-4B81-9827-DB03E8D2FEFF}" type="presParOf" srcId="{3B36D5C0-5197-4DB9-99A7-868BDBBB159B}" destId="{2F455B16-8F21-4751-904D-3A24947E7F62}" srcOrd="9" destOrd="0" presId="urn:microsoft.com/office/officeart/2005/8/layout/vProcess5"/>
    <dgm:cxn modelId="{A2F4C6DB-29AE-413C-A4FD-F4552EC7CBF6}" type="presParOf" srcId="{3B36D5C0-5197-4DB9-99A7-868BDBBB159B}" destId="{C1653ADE-3449-4B06-9791-2EC0E64B1C45}" srcOrd="10" destOrd="0" presId="urn:microsoft.com/office/officeart/2005/8/layout/vProcess5"/>
    <dgm:cxn modelId="{EA7E1037-BDF1-4A2B-937B-DBC6898E6B25}" type="presParOf" srcId="{3B36D5C0-5197-4DB9-99A7-868BDBBB159B}" destId="{BD61C709-71B9-4DC5-AAB0-0310A935A25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6A7FB-599A-4F2A-B673-CD80D6F52E56}">
      <dsp:nvSpPr>
        <dsp:cNvPr id="0" name=""/>
        <dsp:cNvSpPr/>
      </dsp:nvSpPr>
      <dsp:spPr>
        <a:xfrm>
          <a:off x="0" y="0"/>
          <a:ext cx="3955320" cy="832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tx1"/>
              </a:solidFill>
            </a:rPr>
            <a:t>Atkritumi = resursi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4392" y="24392"/>
        <a:ext cx="2986301" cy="784008"/>
      </dsp:txXfrm>
    </dsp:sp>
    <dsp:sp modelId="{DC897E13-2C5A-44AD-A4C2-73A075E6F0FE}">
      <dsp:nvSpPr>
        <dsp:cNvPr id="0" name=""/>
        <dsp:cNvSpPr/>
      </dsp:nvSpPr>
      <dsp:spPr>
        <a:xfrm>
          <a:off x="331258" y="984208"/>
          <a:ext cx="3955320" cy="832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>
              <a:solidFill>
                <a:schemeClr val="tx1"/>
              </a:solidFill>
            </a:rPr>
            <a:t>Nepieciešamība veidot elastīgumu, izmantojot daudzveidību</a:t>
          </a:r>
          <a:endParaRPr lang="en-US" sz="1600" kern="1200">
            <a:solidFill>
              <a:schemeClr val="tx1"/>
            </a:solidFill>
          </a:endParaRPr>
        </a:p>
      </dsp:txBody>
      <dsp:txXfrm>
        <a:off x="355650" y="1008600"/>
        <a:ext cx="3033963" cy="784008"/>
      </dsp:txXfrm>
    </dsp:sp>
    <dsp:sp modelId="{EB53AB2C-4D93-42C2-BDE0-305D234662DA}">
      <dsp:nvSpPr>
        <dsp:cNvPr id="0" name=""/>
        <dsp:cNvSpPr/>
      </dsp:nvSpPr>
      <dsp:spPr>
        <a:xfrm>
          <a:off x="657572" y="1968417"/>
          <a:ext cx="3955320" cy="832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>
              <a:solidFill>
                <a:schemeClr val="tx1"/>
              </a:solidFill>
            </a:rPr>
            <a:t>Enerģijas no atjaunojamiem resursiem izmantošana</a:t>
          </a:r>
          <a:endParaRPr lang="en-US" sz="1600" kern="1200">
            <a:solidFill>
              <a:schemeClr val="tx1"/>
            </a:solidFill>
          </a:endParaRPr>
        </a:p>
      </dsp:txBody>
      <dsp:txXfrm>
        <a:off x="681964" y="1992809"/>
        <a:ext cx="3038907" cy="784008"/>
      </dsp:txXfrm>
    </dsp:sp>
    <dsp:sp modelId="{C50D7708-4849-4BE0-B0A0-5FC945F4005C}">
      <dsp:nvSpPr>
        <dsp:cNvPr id="0" name=""/>
        <dsp:cNvSpPr/>
      </dsp:nvSpPr>
      <dsp:spPr>
        <a:xfrm>
          <a:off x="988830" y="2952626"/>
          <a:ext cx="3955320" cy="832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>
              <a:solidFill>
                <a:schemeClr val="tx1"/>
              </a:solidFill>
            </a:rPr>
            <a:t>Sistēmiska domāšana</a:t>
          </a:r>
          <a:endParaRPr lang="en-US" sz="1600" kern="1200">
            <a:solidFill>
              <a:schemeClr val="tx1"/>
            </a:solidFill>
          </a:endParaRPr>
        </a:p>
      </dsp:txBody>
      <dsp:txXfrm>
        <a:off x="1013222" y="2977018"/>
        <a:ext cx="3033963" cy="784008"/>
      </dsp:txXfrm>
    </dsp:sp>
    <dsp:sp modelId="{83FBD088-4FF1-4BC8-989C-AA26CCDB5A65}">
      <dsp:nvSpPr>
        <dsp:cNvPr id="0" name=""/>
        <dsp:cNvSpPr/>
      </dsp:nvSpPr>
      <dsp:spPr>
        <a:xfrm>
          <a:off x="3414005" y="637843"/>
          <a:ext cx="541314" cy="541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</a:endParaRPr>
        </a:p>
      </dsp:txBody>
      <dsp:txXfrm>
        <a:off x="3535801" y="637843"/>
        <a:ext cx="297722" cy="407339"/>
      </dsp:txXfrm>
    </dsp:sp>
    <dsp:sp modelId="{91B854CA-A51F-4D11-8553-BB398C7C4D69}">
      <dsp:nvSpPr>
        <dsp:cNvPr id="0" name=""/>
        <dsp:cNvSpPr/>
      </dsp:nvSpPr>
      <dsp:spPr>
        <a:xfrm>
          <a:off x="3745264" y="1622052"/>
          <a:ext cx="541314" cy="541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</a:endParaRPr>
        </a:p>
      </dsp:txBody>
      <dsp:txXfrm>
        <a:off x="3867060" y="1622052"/>
        <a:ext cx="297722" cy="407339"/>
      </dsp:txXfrm>
    </dsp:sp>
    <dsp:sp modelId="{E27B87CB-E784-442B-952F-A982FBB59EA6}">
      <dsp:nvSpPr>
        <dsp:cNvPr id="0" name=""/>
        <dsp:cNvSpPr/>
      </dsp:nvSpPr>
      <dsp:spPr>
        <a:xfrm>
          <a:off x="4071577" y="2606260"/>
          <a:ext cx="541314" cy="541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</a:endParaRPr>
        </a:p>
      </dsp:txBody>
      <dsp:txXfrm>
        <a:off x="4193373" y="2606260"/>
        <a:ext cx="297722" cy="407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407C1-A810-4BE0-9247-1F856D6BE945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5D96D-2B85-44FB-BD57-BF485309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73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2B7F8-F86E-4EED-B535-C2F71FAA7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95355-B0C5-4FAF-B618-A1DE991C7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C5CE1-B1E7-445A-BAAC-1BEE7917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DA67-4D3F-4D38-BBA7-9E75BEBCB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5E5FF-2EAC-4125-A17D-941596B6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4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821F-9690-4E62-8D40-58589135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8BC744-D483-482B-BA43-C432F4F61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BD772-BB57-4CC2-A03B-3077494E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9E317-AA4C-470C-AA13-812DE743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80023-FF63-4683-A634-D13F4787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0F4AFD-74CC-4A73-958F-27FE7F4239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D7CE9-377A-4CFA-9346-48BC003EC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EE664-2DE3-4B41-8E2E-1552D62D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0BBCD-281D-4452-BB63-C6359ABE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CEC1-EB77-4327-806C-2AE18EBC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CE6D-D5D2-403B-9FA4-2383234D3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824C-427C-411B-8260-FE9C85695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CA8F2-70F6-43C3-A602-001DA7E9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0820D-DB10-40CD-964E-9FEC3E1E9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DF0EE-D835-4003-831B-56F2062D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37F9-BA85-4E3F-A20F-272ADC48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0D1DA-A734-4BA8-BEB3-3CBE6882A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1778C-2AB6-4539-A70D-40C0A9B2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E0B31-CE5F-47CB-AD32-B1FBA2B6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3EB93-8E1A-4974-8809-28C75221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0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CBA0-1C6E-447E-ADBE-ED601350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B6088-804F-47B9-A715-484E07161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E7FC4-82A1-4363-BCAB-129191A75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FABDB-FA5D-4158-BCEE-03549BAB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DCF47-520B-4542-B90A-4BBF46A1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59696-B0B0-43AF-AF84-E3284B88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FC862-7135-4EA1-B743-11F55369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647DD-35C5-4105-9AC8-DE56004DF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2A964-3189-4433-A346-243ACDB5E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6004D-D550-4F1F-B3A6-5EAF75119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9A347-92C9-4FB0-A235-B7BFE8514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61E8F-D392-4C64-8769-B2112922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F9522-04C5-446F-B6C5-BE7CAAAA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197B2D-593D-42F1-AAF8-75CA9A1E3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D47C-AD3F-495B-A532-3B57E916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BF7C3-89D6-4015-B73A-D65FD9FC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87806-B3CF-4617-A025-C0E11F1A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3362F-6AFF-43FA-B8F3-89686A2A6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7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A75A2-FF52-4B01-852F-F1EC4C0E7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F00F7-E233-4987-BB4D-3CD3BC5B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5AA36-C477-4747-BBF2-550E0624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6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E357-6F51-462B-AF48-2610D117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3352F-151A-4A1C-B3BF-492FBBFEC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2C7D2-B173-4858-8530-641831B63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048A7-1C47-4E5C-A221-D8A939413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64E22-90A5-4030-B278-EE636279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91F7F-08D4-42AE-ACCE-C183FBB2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4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258F-7D0F-4011-B445-1890A6088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90B9C-2D45-4DE0-9EDB-4AA59BEF2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69093-4E1A-4FB9-A8EF-CA59AE34A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1E76B-11F7-434E-9BF3-7617B499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F0745-6D9B-41AC-846F-313A8414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F0360-77EF-4446-A50D-5D304134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3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98AD2-9A51-49D4-B3FF-9FE6958DE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EBF79-3225-4895-ADC1-EA1A18B19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AF844-B039-464C-A292-D81A7D752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EAA0E-E40F-4A45-88A0-BB6A8E1C0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5208A-C0C5-40B5-9A17-CDCADA2B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7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32" name="Picture 8" descr="Industrial Symbiosis in a Circular Economy – EnergyCrossroadsDenmark">
            <a:extLst>
              <a:ext uri="{FF2B5EF4-FFF2-40B4-BE49-F238E27FC236}">
                <a16:creationId xmlns:a16="http://schemas.microsoft.com/office/drawing/2014/main" id="{07003B84-FF02-417B-8608-EBD726ECE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6DD4703-FD80-4610-ACE9-01DCD86D8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CEFCBC2-6F82-4011-8D8D-90F43DCB1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08571" y="0"/>
            <a:ext cx="9958950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E9DED9E-DE30-402A-B9D1-AC3C24025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-35602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CCB7C65-BA06-49C5-8D3C-51F97B409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-35602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2661189"/>
          </a:xfrm>
        </p:spPr>
        <p:txBody>
          <a:bodyPr anchor="b">
            <a:normAutofit/>
          </a:bodyPr>
          <a:lstStyle/>
          <a:p>
            <a:r>
              <a:rPr lang="lv-LV" b="1">
                <a:latin typeface="Calibri" panose="020F0502020204030204" pitchFamily="34" charset="0"/>
                <a:cs typeface="Calibri" panose="020F0502020204030204" pitchFamily="34" charset="0"/>
              </a:rPr>
              <a:t>Industriālās simbiozes iespējas Latvijā</a:t>
            </a:r>
            <a:br>
              <a:rPr lang="en-GB" b="1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2165674-C500-4ACB-BED5-CB064CAAE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214191"/>
            <a:ext cx="6953250" cy="1360919"/>
          </a:xfrm>
        </p:spPr>
        <p:txBody>
          <a:bodyPr anchor="t">
            <a:normAutofit/>
          </a:bodyPr>
          <a:lstStyle/>
          <a:p>
            <a:r>
              <a:rPr lang="lv-LV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Asoc.Prof</a:t>
            </a:r>
            <a:r>
              <a:rPr lang="lv-LV" b="1" i="1" dirty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lv-LV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Dr.sc.adinistr</a:t>
            </a:r>
            <a:r>
              <a:rPr lang="lv-LV" b="1" dirty="0">
                <a:latin typeface="Calibri" panose="020F0502020204030204" pitchFamily="34" charset="0"/>
                <a:cs typeface="Calibri" panose="020F0502020204030204" pitchFamily="34" charset="0"/>
              </a:rPr>
              <a:t>. Natālija Cudečka-Puriņa</a:t>
            </a:r>
            <a:endParaRPr lang="lv-LV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b="1" dirty="0">
                <a:latin typeface="Calibri" panose="020F0502020204030204" pitchFamily="34" charset="0"/>
                <a:cs typeface="Calibri" panose="020F0502020204030204" pitchFamily="34" charset="0"/>
              </a:rPr>
              <a:t>Vides aizsardzības un reģionālās attīstības ministrija </a:t>
            </a:r>
            <a:endParaRPr lang="en-GB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CB98B-3A91-4B98-8FE4-B2066FA8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/>
              <a:t>Tuvākās kaimiņvalstis – Lietuva &amp; Igaunija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A215AF8-689E-4229-A5A8-648597ABE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837" y="185599"/>
            <a:ext cx="5586942" cy="290520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3F2ADEB-DA7F-4927-B56A-735AAD163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9204" y="3493283"/>
            <a:ext cx="5586942" cy="3100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C497D2-EC00-40A0-B840-FB4B924C0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838" y="3507251"/>
            <a:ext cx="5586942" cy="307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5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611A8-7611-43E6-9981-AB6F02D9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Quadruple Helix koncepts kā pamats jaunās paaudzes PPP modelim</a:t>
            </a:r>
            <a:endParaRPr lang="en-US" kern="120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F1459-1F37-40CB-883F-F2C20AD46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173" y="0"/>
            <a:ext cx="5317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9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2EFA713-86A1-4610-9A9C-BD3651A04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2" y="919390"/>
            <a:ext cx="7561991" cy="50476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B1571-5F29-46A9-AC7E-270826123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5851" y="4713975"/>
            <a:ext cx="3240616" cy="12530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400" b="1" dirty="0"/>
              <a:t>Laiks virzībai uz Industriālās simbiozes ieviešanu Latvijā!</a:t>
            </a:r>
            <a:endParaRPr lang="en-GB" sz="24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48C6D6-5BF0-4948-8823-4ECCCE919304}"/>
              </a:ext>
            </a:extLst>
          </p:cNvPr>
          <p:cNvSpPr txBox="1">
            <a:spLocks/>
          </p:cNvSpPr>
          <p:nvPr/>
        </p:nvSpPr>
        <p:spPr>
          <a:xfrm>
            <a:off x="8705851" y="2105025"/>
            <a:ext cx="3240616" cy="1253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 sz="2400" b="1" dirty="0"/>
              <a:t>Paldies par uzmanību!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70858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A5B3-BDE2-4617-836F-AB403D9B7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lv-LV" sz="3700"/>
              <a:t>Četri aprites ekonomikas pamatprincipi</a:t>
            </a:r>
            <a:endParaRPr lang="en-GB" sz="370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ARAM aicina uzņēmējus uz semināru ciklu par aprites ekonomiku - LV portāls">
            <a:extLst>
              <a:ext uri="{FF2B5EF4-FFF2-40B4-BE49-F238E27FC236}">
                <a16:creationId xmlns:a16="http://schemas.microsoft.com/office/drawing/2014/main" id="{9656880C-1981-4401-8D87-26BFA307B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4424" r="24194" b="19574"/>
          <a:stretch/>
        </p:blipFill>
        <p:spPr bwMode="auto">
          <a:xfrm>
            <a:off x="6904709" y="1517204"/>
            <a:ext cx="4475531" cy="38203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8F12A-0E37-4BF7-8453-1F030DC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6782" y="6356350"/>
            <a:ext cx="997017" cy="365125"/>
          </a:xfrm>
        </p:spPr>
        <p:txBody>
          <a:bodyPr vert="horz" lIns="91440" tIns="45720" rIns="91440" bIns="45720" rtlCol="0">
            <a:normAutofit/>
          </a:bodyPr>
          <a:lstStyle>
            <a:defPPr>
              <a:defRPr lang="lv-LV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fld id="{C3B52AC5-90D0-43EC-A0E8-A98578A8F68A}" type="slidenum">
              <a:rPr lang="lv-LV">
                <a:solidFill>
                  <a:srgbClr val="404040"/>
                </a:solidFill>
              </a:rPr>
              <a:pPr>
                <a:spcAft>
                  <a:spcPts val="450"/>
                </a:spcAft>
              </a:pPr>
              <a:t>2</a:t>
            </a:fld>
            <a:endParaRPr lang="lv-LV">
              <a:solidFill>
                <a:srgbClr val="404040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73BD86B-EB85-4B18-968A-4D4764B23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578223"/>
              </p:ext>
            </p:extLst>
          </p:nvPr>
        </p:nvGraphicFramePr>
        <p:xfrm>
          <a:off x="648930" y="2438400"/>
          <a:ext cx="4944151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039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8B39-B404-4BC0-8CA1-A20CD00B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11793"/>
            <a:ext cx="6867542" cy="1499616"/>
          </a:xfrm>
        </p:spPr>
        <p:txBody>
          <a:bodyPr>
            <a:normAutofit/>
          </a:bodyPr>
          <a:lstStyle/>
          <a:p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Industriālās simbiozes būtība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5987B-CBCC-4BC1-AB08-4AEAD4316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 fontScale="92500" lnSpcReduction="20000"/>
          </a:bodyPr>
          <a:lstStyle/>
          <a:p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Primāro resursu ieguves optimizācija;</a:t>
            </a:r>
          </a:p>
          <a:p>
            <a:r>
              <a:rPr lang="lv-LV" dirty="0" err="1">
                <a:latin typeface="Calibri" panose="020F0502020204030204" pitchFamily="34" charset="0"/>
                <a:cs typeface="Calibri" panose="020F0502020204030204" pitchFamily="34" charset="0"/>
              </a:rPr>
              <a:t>Resursefektivitātes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 palielināšana;</a:t>
            </a:r>
          </a:p>
          <a:p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Uzņēmumu ražošanas un atkritumu apsaimniekošanas izmaksu optimizācija;</a:t>
            </a:r>
          </a:p>
          <a:p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Viena uzņēmuma atkritumi                            </a:t>
            </a:r>
          </a:p>
          <a:p>
            <a:endParaRPr lang="lv-LV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Otra uzņēmuma izejvielas</a:t>
            </a:r>
          </a:p>
        </p:txBody>
      </p:sp>
      <p:pic>
        <p:nvPicPr>
          <p:cNvPr id="4" name="Picture 4" descr="Cooperation fostering industrial symbiosis: market potential, good practice  and policy actions | Trinomics">
            <a:extLst>
              <a:ext uri="{FF2B5EF4-FFF2-40B4-BE49-F238E27FC236}">
                <a16:creationId xmlns:a16="http://schemas.microsoft.com/office/drawing/2014/main" id="{326B849A-A516-42A5-9CA6-ED58B42C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621726"/>
            <a:ext cx="5455921" cy="361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D3B727D5-E05F-4F60-9438-0754405971AF}"/>
              </a:ext>
            </a:extLst>
          </p:cNvPr>
          <p:cNvSpPr/>
          <p:nvPr/>
        </p:nvSpPr>
        <p:spPr>
          <a:xfrm>
            <a:off x="2804602" y="5014079"/>
            <a:ext cx="518160" cy="78232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166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5FF1-EACC-4CAE-8EBE-A72AE0D9F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4411" cy="1499616"/>
          </a:xfrm>
        </p:spPr>
        <p:txBody>
          <a:bodyPr/>
          <a:lstStyle/>
          <a:p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Industriālā simbioze </a:t>
            </a:r>
            <a:r>
              <a:rPr lang="lv-LV" dirty="0" err="1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v-LV" dirty="0" err="1">
                <a:latin typeface="Calibri" panose="020F0502020204030204" pitchFamily="34" charset="0"/>
                <a:cs typeface="Calibri" panose="020F0502020204030204" pitchFamily="34" charset="0"/>
              </a:rPr>
              <a:t>Klāsteri</a:t>
            </a:r>
            <a:endParaRPr lang="lv-L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5F4C9-33FB-47FD-A89D-AE941CE6F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Industriālā simbioze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FDBA79-6827-4FC3-83AC-46A89B4BDD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v-LV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dažādu nozaru uzņēmumi;</a:t>
            </a:r>
          </a:p>
          <a:p>
            <a:r>
              <a:rPr lang="lv-LV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nodrošina materiālu/enerģijas apmaiņu efektivitātes uzlabošanai.</a:t>
            </a:r>
            <a:endParaRPr lang="lv-L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9A66BF-8331-4BE1-8144-47BD749DE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 err="1">
                <a:latin typeface="Calibri" panose="020F0502020204030204" pitchFamily="34" charset="0"/>
                <a:cs typeface="Calibri" panose="020F0502020204030204" pitchFamily="34" charset="0"/>
              </a:rPr>
              <a:t>Klāsteri</a:t>
            </a:r>
            <a:endParaRPr lang="lv-L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C669A0-1345-4E2D-B28D-6EFFFBACA17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lv-LV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vienādi vai līdzīgi nozaru uzņēmumi;</a:t>
            </a:r>
          </a:p>
          <a:p>
            <a:r>
              <a:rPr lang="lv-LV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nodrošināta informācijas apmaiņa inovācijas attīstībā</a:t>
            </a:r>
            <a:endParaRPr lang="lv-L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The difference between a policy, procedure, standard and guideline">
            <a:extLst>
              <a:ext uri="{FF2B5EF4-FFF2-40B4-BE49-F238E27FC236}">
                <a16:creationId xmlns:a16="http://schemas.microsoft.com/office/drawing/2014/main" id="{901E1170-80F9-4C8B-8659-E94DD15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88" y="4268862"/>
            <a:ext cx="4149852" cy="2332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61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23" y="484632"/>
            <a:ext cx="3697511" cy="1676603"/>
          </a:xfrm>
        </p:spPr>
        <p:txBody>
          <a:bodyPr>
            <a:normAutofit/>
          </a:bodyPr>
          <a:lstStyle/>
          <a:p>
            <a:pPr algn="ctr"/>
            <a:r>
              <a:rPr lang="lv-LV" sz="3400" dirty="0">
                <a:latin typeface="Calibri" panose="020F0502020204030204" pitchFamily="34" charset="0"/>
                <a:cs typeface="Calibri" panose="020F0502020204030204" pitchFamily="34" charset="0"/>
              </a:rPr>
              <a:t>Industriālā simbioze ir iespējama sekojošās jomās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12" y="2438400"/>
            <a:ext cx="3764253" cy="431027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lv-LV" sz="2000" dirty="0">
                <a:latin typeface="Calibri" panose="020F0502020204030204" pitchFamily="34" charset="0"/>
                <a:cs typeface="Calibri" panose="020F0502020204030204" pitchFamily="34" charset="0"/>
              </a:rPr>
              <a:t>Kokapstrāde,</a:t>
            </a:r>
          </a:p>
          <a:p>
            <a:pPr marL="285750" indent="-285750">
              <a:buFontTx/>
              <a:buChar char="-"/>
            </a:pPr>
            <a:r>
              <a:rPr lang="lv-LV" sz="2000" dirty="0">
                <a:latin typeface="Calibri" panose="020F0502020204030204" pitchFamily="34" charset="0"/>
                <a:cs typeface="Calibri" panose="020F0502020204030204" pitchFamily="34" charset="0"/>
              </a:rPr>
              <a:t>Lauksaimniecība, siltumnīcas;</a:t>
            </a:r>
          </a:p>
          <a:p>
            <a:pPr marL="285750" indent="-285750">
              <a:buFontTx/>
              <a:buChar char="-"/>
            </a:pPr>
            <a:r>
              <a:rPr lang="lv-LV" sz="2000" dirty="0">
                <a:latin typeface="Calibri" panose="020F0502020204030204" pitchFamily="34" charset="0"/>
                <a:cs typeface="Calibri" panose="020F0502020204030204" pitchFamily="34" charset="0"/>
              </a:rPr>
              <a:t>Apzaļumošana - zemas kvalitātes kompostu ražošana;</a:t>
            </a:r>
          </a:p>
          <a:p>
            <a:pPr marL="285750" indent="-285750">
              <a:buFontTx/>
              <a:buChar char="-"/>
            </a:pPr>
            <a:r>
              <a:rPr lang="lv-LV" sz="2000" dirty="0">
                <a:latin typeface="Calibri" panose="020F0502020204030204" pitchFamily="34" charset="0"/>
                <a:cs typeface="Calibri" panose="020F0502020204030204" pitchFamily="34" charset="0"/>
              </a:rPr>
              <a:t>Apkure;</a:t>
            </a:r>
          </a:p>
          <a:p>
            <a:pPr marL="285750" indent="-285750">
              <a:buFontTx/>
              <a:buChar char="-"/>
            </a:pPr>
            <a:r>
              <a:rPr lang="lv-LV" sz="2000" dirty="0">
                <a:latin typeface="Calibri" panose="020F0502020204030204" pitchFamily="34" charset="0"/>
                <a:cs typeface="Calibri" panose="020F0502020204030204" pitchFamily="34" charset="0"/>
              </a:rPr>
              <a:t>Būvmateriāli;</a:t>
            </a:r>
          </a:p>
          <a:p>
            <a:pPr marL="285750" indent="-285750">
              <a:buFontTx/>
              <a:buChar char="-"/>
            </a:pPr>
            <a:r>
              <a:rPr lang="lv-LV" sz="2000" dirty="0">
                <a:latin typeface="Calibri" panose="020F0502020204030204" pitchFamily="34" charset="0"/>
                <a:cs typeface="Calibri" panose="020F0502020204030204" pitchFamily="34" charset="0"/>
              </a:rPr>
              <a:t>Zivju un cūku audzēšanas saimniecības;</a:t>
            </a:r>
          </a:p>
          <a:p>
            <a:pPr marL="285750" indent="-285750">
              <a:buFontTx/>
              <a:buChar char="-"/>
            </a:pPr>
            <a:r>
              <a:rPr lang="lv-LV" sz="2000" dirty="0">
                <a:latin typeface="Calibri" panose="020F0502020204030204" pitchFamily="34" charset="0"/>
                <a:cs typeface="Calibri" panose="020F0502020204030204" pitchFamily="34" charset="0"/>
              </a:rPr>
              <a:t>Farmācija (</a:t>
            </a:r>
            <a:r>
              <a:rPr lang="lv-LV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organika</a:t>
            </a:r>
            <a:r>
              <a:rPr lang="lv-LV" sz="200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lv-LV" sz="2000" dirty="0">
                <a:latin typeface="Calibri" panose="020F0502020204030204" pitchFamily="34" charset="0"/>
                <a:cs typeface="Calibri" panose="020F0502020204030204" pitchFamily="34" charset="0"/>
              </a:rPr>
              <a:t>Pārtikas ražošana;</a:t>
            </a:r>
          </a:p>
          <a:p>
            <a:pPr marL="285750" indent="-285750">
              <a:buFontTx/>
              <a:buChar char="-"/>
            </a:pPr>
            <a:r>
              <a:rPr lang="lv-LV" sz="2000" dirty="0">
                <a:latin typeface="Calibri" panose="020F0502020204030204" pitchFamily="34" charset="0"/>
                <a:cs typeface="Calibri" panose="020F0502020204030204" pitchFamily="34" charset="0"/>
              </a:rPr>
              <a:t>u.c.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8C29D873-1945-4654-A367-D915DFB30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6190A0DD-293F-477F-AEDB-BD04B1227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727" r="20592" b="-3"/>
          <a:stretch/>
        </p:blipFill>
        <p:spPr>
          <a:xfrm>
            <a:off x="5414728" y="827678"/>
            <a:ext cx="1917732" cy="1996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182" r="11806" b="-1"/>
          <a:stretch/>
        </p:blipFill>
        <p:spPr>
          <a:xfrm>
            <a:off x="7493327" y="829733"/>
            <a:ext cx="1917733" cy="1994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318" r="17950" b="-1"/>
          <a:stretch/>
        </p:blipFill>
        <p:spPr>
          <a:xfrm>
            <a:off x="9571927" y="827679"/>
            <a:ext cx="1917733" cy="1996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83" r="4947" b="2"/>
          <a:stretch/>
        </p:blipFill>
        <p:spPr>
          <a:xfrm>
            <a:off x="5414729" y="2989903"/>
            <a:ext cx="6074932" cy="292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3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806D3-284A-4EF4-812C-074D39E3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lv-LV" sz="5400"/>
              <a:t>Industriālās simbiozes resursu piemēri</a:t>
            </a:r>
            <a:endParaRPr lang="en-GB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9978A-EEFA-4937-B754-1558887AF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0"/>
            <a:ext cx="6732555" cy="6216457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lv-LV" sz="1700" dirty="0"/>
              <a:t>Pelni no sadedzināšanas betona ražošanai;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1700" dirty="0"/>
              <a:t>Organiskie atkritumi/blakusprodukti no fermentācijas, alus darītavām vai farmaceitiskiem līdzekļiem mēslojuma ražošanai (t.sk. komposta izmantošana), lopkopībā;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1700" dirty="0"/>
              <a:t>Tvaiks un Elektroenerģija – nodošana atpakaļ tīklā;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1700" dirty="0"/>
              <a:t>Atstrādātais ūdens un citi notekūdeņi - var atkārtoti izmantot elektrostacijas dzesēšanas torņos. </a:t>
            </a:r>
            <a:r>
              <a:rPr lang="lv-LV" sz="1700" i="1" dirty="0"/>
              <a:t>Daži piemēri ūdenim</a:t>
            </a:r>
            <a:r>
              <a:rPr lang="lv-LV" sz="17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sz="1700" dirty="0" err="1"/>
              <a:t>ph</a:t>
            </a:r>
            <a:r>
              <a:rPr lang="lv-LV" sz="1700" dirty="0"/>
              <a:t> līmeņa regulēšanai,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sz="1700" dirty="0"/>
              <a:t>ugunsdzēšanas baseini,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sz="1700" dirty="0"/>
              <a:t>Materiālu, autotransporta mazgāšana,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sz="1700" dirty="0"/>
              <a:t>kanalizācija,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sz="1700" dirty="0"/>
              <a:t>kondicionēšana,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1700" b="0" i="0" dirty="0">
                <a:effectLst/>
              </a:rPr>
              <a:t>minerālvielu izmantošanu ceļu būvniecībā;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1700" b="0" i="0" dirty="0">
                <a:effectLst/>
              </a:rPr>
              <a:t>atlikumu izmantošana biogāzes ražošanā;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1700" b="0" i="0" dirty="0">
                <a:effectLst/>
              </a:rPr>
              <a:t>izlietotā koka iepakojuma, koka šķeldas un skaidu izmantošanu enerģijas ieguvei;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1700" b="0" i="0" dirty="0">
                <a:effectLst/>
              </a:rPr>
              <a:t>stikla lausku izmantošanu būvmateriālu ražošanai.</a:t>
            </a:r>
            <a:endParaRPr lang="lv-LV" sz="1700" dirty="0"/>
          </a:p>
        </p:txBody>
      </p:sp>
    </p:spTree>
    <p:extLst>
      <p:ext uri="{BB962C8B-B14F-4D97-AF65-F5344CB8AC3E}">
        <p14:creationId xmlns:p14="http://schemas.microsoft.com/office/powerpoint/2010/main" val="419064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E285D5-8110-4AE6-AF36-F83E457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89B23-97BF-4B5A-81BB-A9FF06EB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" y="682679"/>
            <a:ext cx="5039403" cy="1642533"/>
          </a:xfrm>
        </p:spPr>
        <p:txBody>
          <a:bodyPr anchor="b">
            <a:normAutofit fontScale="90000"/>
          </a:bodyPr>
          <a:lstStyle/>
          <a:p>
            <a:r>
              <a:rPr lang="lv-LV" sz="5400" dirty="0"/>
              <a:t>Industriālās simbiozes </a:t>
            </a:r>
            <a:r>
              <a:rPr lang="lv-LV" sz="5400" dirty="0" err="1"/>
              <a:t>pirssākumi</a:t>
            </a:r>
            <a:r>
              <a:rPr lang="lv-LV" sz="5400" dirty="0"/>
              <a:t> Latvijā</a:t>
            </a:r>
            <a:endParaRPr lang="en-GB" sz="5400" dirty="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57800"/>
            <a:ext cx="3877056" cy="18288"/>
          </a:xfrm>
          <a:custGeom>
            <a:avLst/>
            <a:gdLst>
              <a:gd name="connsiteX0" fmla="*/ 0 w 3877056"/>
              <a:gd name="connsiteY0" fmla="*/ 0 h 18288"/>
              <a:gd name="connsiteX1" fmla="*/ 723717 w 3877056"/>
              <a:gd name="connsiteY1" fmla="*/ 0 h 18288"/>
              <a:gd name="connsiteX2" fmla="*/ 1447434 w 3877056"/>
              <a:gd name="connsiteY2" fmla="*/ 0 h 18288"/>
              <a:gd name="connsiteX3" fmla="*/ 1977299 w 3877056"/>
              <a:gd name="connsiteY3" fmla="*/ 0 h 18288"/>
              <a:gd name="connsiteX4" fmla="*/ 2623475 w 3877056"/>
              <a:gd name="connsiteY4" fmla="*/ 0 h 18288"/>
              <a:gd name="connsiteX5" fmla="*/ 3192109 w 3877056"/>
              <a:gd name="connsiteY5" fmla="*/ 0 h 18288"/>
              <a:gd name="connsiteX6" fmla="*/ 3877056 w 3877056"/>
              <a:gd name="connsiteY6" fmla="*/ 0 h 18288"/>
              <a:gd name="connsiteX7" fmla="*/ 3877056 w 3877056"/>
              <a:gd name="connsiteY7" fmla="*/ 18288 h 18288"/>
              <a:gd name="connsiteX8" fmla="*/ 3230880 w 3877056"/>
              <a:gd name="connsiteY8" fmla="*/ 18288 h 18288"/>
              <a:gd name="connsiteX9" fmla="*/ 2662245 w 3877056"/>
              <a:gd name="connsiteY9" fmla="*/ 18288 h 18288"/>
              <a:gd name="connsiteX10" fmla="*/ 2016069 w 3877056"/>
              <a:gd name="connsiteY10" fmla="*/ 18288 h 18288"/>
              <a:gd name="connsiteX11" fmla="*/ 1408664 w 3877056"/>
              <a:gd name="connsiteY11" fmla="*/ 18288 h 18288"/>
              <a:gd name="connsiteX12" fmla="*/ 840029 w 3877056"/>
              <a:gd name="connsiteY12" fmla="*/ 18288 h 18288"/>
              <a:gd name="connsiteX13" fmla="*/ 0 w 3877056"/>
              <a:gd name="connsiteY13" fmla="*/ 18288 h 18288"/>
              <a:gd name="connsiteX14" fmla="*/ 0 w 3877056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3B1B2-C5A5-4734-8A25-35988576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89" y="2741264"/>
            <a:ext cx="4404039" cy="3386399"/>
          </a:xfrm>
        </p:spPr>
        <p:txBody>
          <a:bodyPr>
            <a:normAutofit/>
          </a:bodyPr>
          <a:lstStyle/>
          <a:p>
            <a:r>
              <a:rPr lang="lv-LV" sz="2000" dirty="0"/>
              <a:t>Sadrumstaloti, vienkārši, B2B sadarbība</a:t>
            </a:r>
          </a:p>
          <a:p>
            <a:r>
              <a:rPr lang="lv-LV" sz="2000" dirty="0"/>
              <a:t>Ļoti kūtra attīstība, maz pieejamās informācijas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altLang="en-US" sz="2000" dirty="0">
                <a:latin typeface="Times New Roman" panose="02020603050405020304" pitchFamily="18" charset="0"/>
              </a:rPr>
              <a:t>Smiltenes piens </a:t>
            </a:r>
            <a:r>
              <a:rPr lang="lv-LV" altLang="en-US" sz="2000" i="1" dirty="0"/>
              <a:t>–</a:t>
            </a:r>
            <a:r>
              <a:rPr lang="lv-LV" altLang="en-US" sz="2000" dirty="0">
                <a:latin typeface="Times New Roman" panose="02020603050405020304" pitchFamily="18" charset="0"/>
              </a:rPr>
              <a:t> </a:t>
            </a:r>
            <a:r>
              <a:rPr lang="lv-LV" altLang="en-US" sz="2000" i="1" dirty="0">
                <a:latin typeface="Times New Roman" panose="02020603050405020304" pitchFamily="18" charset="0"/>
              </a:rPr>
              <a:t>no sūkalām līdz </a:t>
            </a:r>
            <a:r>
              <a:rPr lang="lv-LV" altLang="en-US" sz="2000" i="1" dirty="0" err="1">
                <a:latin typeface="Times New Roman" panose="02020603050405020304" pitchFamily="18" charset="0"/>
              </a:rPr>
              <a:t>smūtijam</a:t>
            </a:r>
            <a:r>
              <a:rPr lang="lv-LV" altLang="en-US" sz="2000" dirty="0">
                <a:latin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altLang="en-US" sz="2000" dirty="0" err="1">
                <a:latin typeface="Times New Roman" panose="02020603050405020304" pitchFamily="18" charset="0"/>
              </a:rPr>
              <a:t>Valmiermuiža</a:t>
            </a:r>
            <a:r>
              <a:rPr lang="lv-LV" altLang="en-US" sz="2000" dirty="0">
                <a:latin typeface="Times New Roman" panose="02020603050405020304" pitchFamily="18" charset="0"/>
              </a:rPr>
              <a:t> </a:t>
            </a:r>
            <a:r>
              <a:rPr lang="lv-LV" altLang="en-US" sz="2000" dirty="0"/>
              <a:t>–</a:t>
            </a:r>
            <a:r>
              <a:rPr lang="lv-LV" altLang="en-US" sz="2000" dirty="0">
                <a:latin typeface="Times New Roman" panose="02020603050405020304" pitchFamily="18" charset="0"/>
              </a:rPr>
              <a:t>  </a:t>
            </a:r>
            <a:r>
              <a:rPr lang="lv-LV" altLang="en-US" sz="2000" i="1" dirty="0">
                <a:latin typeface="Times New Roman" panose="02020603050405020304" pitchFamily="18" charset="0"/>
              </a:rPr>
              <a:t>no drabiņām līdz cepumiem</a:t>
            </a:r>
            <a:r>
              <a:rPr lang="lv-LV" altLang="en-US" sz="2000" dirty="0">
                <a:latin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altLang="en-US" sz="2000" dirty="0">
                <a:latin typeface="Times New Roman" panose="02020603050405020304" pitchFamily="18" charset="0"/>
              </a:rPr>
              <a:t>Liepājas RAS </a:t>
            </a:r>
            <a:r>
              <a:rPr lang="lv-LV" altLang="en-US" sz="2000" i="1" dirty="0">
                <a:latin typeface="Times New Roman" panose="02020603050405020304" pitchFamily="18" charset="0"/>
              </a:rPr>
              <a:t>– industriālās simbiozes sākumpunkts;</a:t>
            </a:r>
          </a:p>
          <a:p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2F46C-FC62-4317-9D86-7FE60867E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31" b="-4"/>
          <a:stretch/>
        </p:blipFill>
        <p:spPr>
          <a:xfrm>
            <a:off x="5376648" y="448967"/>
            <a:ext cx="2800021" cy="2607952"/>
          </a:xfrm>
          <a:custGeom>
            <a:avLst/>
            <a:gdLst/>
            <a:ahLst/>
            <a:cxnLst/>
            <a:rect l="l" t="t" r="r" b="b"/>
            <a:pathLst>
              <a:path w="2800021" h="2607952">
                <a:moveTo>
                  <a:pt x="1896921" y="1283"/>
                </a:moveTo>
                <a:cubicBezTo>
                  <a:pt x="1964079" y="3763"/>
                  <a:pt x="2031133" y="9836"/>
                  <a:pt x="2097856" y="19493"/>
                </a:cubicBezTo>
                <a:cubicBezTo>
                  <a:pt x="2197875" y="35580"/>
                  <a:pt x="2298741" y="25628"/>
                  <a:pt x="2399244" y="18812"/>
                </a:cubicBezTo>
                <a:cubicBezTo>
                  <a:pt x="2520913" y="10497"/>
                  <a:pt x="2642460" y="5999"/>
                  <a:pt x="2764369" y="19631"/>
                </a:cubicBezTo>
                <a:lnTo>
                  <a:pt x="2781331" y="20066"/>
                </a:lnTo>
                <a:lnTo>
                  <a:pt x="2771027" y="223244"/>
                </a:lnTo>
                <a:cubicBezTo>
                  <a:pt x="2770027" y="306498"/>
                  <a:pt x="2772785" y="389724"/>
                  <a:pt x="2780906" y="472842"/>
                </a:cubicBezTo>
                <a:cubicBezTo>
                  <a:pt x="2793852" y="625932"/>
                  <a:pt x="2795719" y="779623"/>
                  <a:pt x="2786483" y="932933"/>
                </a:cubicBezTo>
                <a:cubicBezTo>
                  <a:pt x="2780058" y="1071462"/>
                  <a:pt x="2764299" y="1209772"/>
                  <a:pt x="2777754" y="1348629"/>
                </a:cubicBezTo>
                <a:cubicBezTo>
                  <a:pt x="2782361" y="1396405"/>
                  <a:pt x="2793512" y="1443308"/>
                  <a:pt x="2796058" y="1491412"/>
                </a:cubicBezTo>
                <a:cubicBezTo>
                  <a:pt x="2808180" y="1716767"/>
                  <a:pt x="2789997" y="1941359"/>
                  <a:pt x="2775088" y="2165950"/>
                </a:cubicBezTo>
                <a:cubicBezTo>
                  <a:pt x="2769633" y="2247759"/>
                  <a:pt x="2762966" y="2329567"/>
                  <a:pt x="2777876" y="2411376"/>
                </a:cubicBezTo>
                <a:cubicBezTo>
                  <a:pt x="2783785" y="2445894"/>
                  <a:pt x="2787349" y="2480670"/>
                  <a:pt x="2788562" y="2515512"/>
                </a:cubicBezTo>
                <a:lnTo>
                  <a:pt x="2785862" y="2598193"/>
                </a:lnTo>
                <a:lnTo>
                  <a:pt x="2765823" y="2598670"/>
                </a:lnTo>
                <a:cubicBezTo>
                  <a:pt x="2658539" y="2600165"/>
                  <a:pt x="2550823" y="2613972"/>
                  <a:pt x="2444081" y="2598670"/>
                </a:cubicBezTo>
                <a:cubicBezTo>
                  <a:pt x="2255735" y="2573645"/>
                  <a:pt x="2065408" y="2570205"/>
                  <a:pt x="1876379" y="2588429"/>
                </a:cubicBezTo>
                <a:cubicBezTo>
                  <a:pt x="1663187" y="2606148"/>
                  <a:pt x="1449075" y="2607414"/>
                  <a:pt x="1235711" y="2592226"/>
                </a:cubicBezTo>
                <a:cubicBezTo>
                  <a:pt x="1077655" y="2581411"/>
                  <a:pt x="919274" y="2573358"/>
                  <a:pt x="760677" y="2583023"/>
                </a:cubicBezTo>
                <a:cubicBezTo>
                  <a:pt x="699945" y="2586819"/>
                  <a:pt x="640728" y="2603387"/>
                  <a:pt x="580211" y="2605228"/>
                </a:cubicBezTo>
                <a:cubicBezTo>
                  <a:pt x="409739" y="2610520"/>
                  <a:pt x="239309" y="2608104"/>
                  <a:pt x="68912" y="2597979"/>
                </a:cubicBezTo>
                <a:lnTo>
                  <a:pt x="9851" y="2595036"/>
                </a:lnTo>
                <a:lnTo>
                  <a:pt x="14918" y="2533474"/>
                </a:lnTo>
                <a:cubicBezTo>
                  <a:pt x="24226" y="2470964"/>
                  <a:pt x="33057" y="2409078"/>
                  <a:pt x="21123" y="2345943"/>
                </a:cubicBezTo>
                <a:cubicBezTo>
                  <a:pt x="15873" y="2318439"/>
                  <a:pt x="11935" y="2290684"/>
                  <a:pt x="9189" y="2262929"/>
                </a:cubicBezTo>
                <a:cubicBezTo>
                  <a:pt x="3723" y="2192068"/>
                  <a:pt x="5681" y="2120806"/>
                  <a:pt x="15036" y="2050394"/>
                </a:cubicBezTo>
                <a:cubicBezTo>
                  <a:pt x="23988" y="1968631"/>
                  <a:pt x="9428" y="1886367"/>
                  <a:pt x="21362" y="1804853"/>
                </a:cubicBezTo>
                <a:cubicBezTo>
                  <a:pt x="29835" y="1739206"/>
                  <a:pt x="30157" y="1672681"/>
                  <a:pt x="22317" y="1606945"/>
                </a:cubicBezTo>
                <a:cubicBezTo>
                  <a:pt x="8211" y="1482675"/>
                  <a:pt x="9093" y="1357041"/>
                  <a:pt x="24942" y="1233009"/>
                </a:cubicBezTo>
                <a:cubicBezTo>
                  <a:pt x="34728" y="1160621"/>
                  <a:pt x="40337" y="1086110"/>
                  <a:pt x="22794" y="1015097"/>
                </a:cubicBezTo>
                <a:cubicBezTo>
                  <a:pt x="-18498" y="848195"/>
                  <a:pt x="5610" y="681043"/>
                  <a:pt x="22794" y="515015"/>
                </a:cubicBezTo>
                <a:cubicBezTo>
                  <a:pt x="33236" y="425851"/>
                  <a:pt x="33475" y="335698"/>
                  <a:pt x="23510" y="246472"/>
                </a:cubicBezTo>
                <a:cubicBezTo>
                  <a:pt x="14667" y="180579"/>
                  <a:pt x="9392" y="114270"/>
                  <a:pt x="7698" y="47862"/>
                </a:cubicBezTo>
                <a:lnTo>
                  <a:pt x="8577" y="16981"/>
                </a:lnTo>
                <a:lnTo>
                  <a:pt x="105876" y="19483"/>
                </a:lnTo>
                <a:cubicBezTo>
                  <a:pt x="269744" y="18941"/>
                  <a:pt x="433357" y="6953"/>
                  <a:pt x="596356" y="8998"/>
                </a:cubicBezTo>
                <a:cubicBezTo>
                  <a:pt x="687063" y="10088"/>
                  <a:pt x="777528" y="30535"/>
                  <a:pt x="868476" y="26719"/>
                </a:cubicBezTo>
                <a:cubicBezTo>
                  <a:pt x="1144104" y="15541"/>
                  <a:pt x="1419853" y="19221"/>
                  <a:pt x="1695360" y="4635"/>
                </a:cubicBezTo>
                <a:cubicBezTo>
                  <a:pt x="1762501" y="-82"/>
                  <a:pt x="1829763" y="-1196"/>
                  <a:pt x="1896921" y="1283"/>
                </a:cubicBezTo>
                <a:close/>
              </a:path>
            </a:pathLst>
          </a:cu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47C3A49E-8F6D-44FC-9931-959A62BD7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2"/>
          <a:stretch/>
        </p:blipFill>
        <p:spPr bwMode="auto">
          <a:xfrm>
            <a:off x="5371395" y="3215684"/>
            <a:ext cx="2809123" cy="3034623"/>
          </a:xfrm>
          <a:custGeom>
            <a:avLst/>
            <a:gdLst/>
            <a:ahLst/>
            <a:cxnLst/>
            <a:rect l="l" t="t" r="r" b="b"/>
            <a:pathLst>
              <a:path w="2809123" h="3034623">
                <a:moveTo>
                  <a:pt x="909359" y="1412"/>
                </a:moveTo>
                <a:cubicBezTo>
                  <a:pt x="958144" y="-855"/>
                  <a:pt x="1007041" y="-392"/>
                  <a:pt x="1055844" y="2812"/>
                </a:cubicBezTo>
                <a:cubicBezTo>
                  <a:pt x="1188892" y="11671"/>
                  <a:pt x="1321724" y="23752"/>
                  <a:pt x="1455098" y="27433"/>
                </a:cubicBezTo>
                <a:cubicBezTo>
                  <a:pt x="1585007" y="30886"/>
                  <a:pt x="1714916" y="19724"/>
                  <a:pt x="1844174" y="11211"/>
                </a:cubicBezTo>
                <a:cubicBezTo>
                  <a:pt x="2032760" y="-1215"/>
                  <a:pt x="2221452" y="7644"/>
                  <a:pt x="2410145" y="15353"/>
                </a:cubicBezTo>
                <a:cubicBezTo>
                  <a:pt x="2481555" y="18287"/>
                  <a:pt x="2552964" y="17014"/>
                  <a:pt x="2624374" y="15060"/>
                </a:cubicBezTo>
                <a:lnTo>
                  <a:pt x="2784992" y="11774"/>
                </a:lnTo>
                <a:lnTo>
                  <a:pt x="2785432" y="38761"/>
                </a:lnTo>
                <a:cubicBezTo>
                  <a:pt x="2800584" y="206742"/>
                  <a:pt x="2808948" y="374831"/>
                  <a:pt x="2808827" y="543247"/>
                </a:cubicBezTo>
                <a:cubicBezTo>
                  <a:pt x="2810305" y="612173"/>
                  <a:pt x="2806257" y="681111"/>
                  <a:pt x="2796705" y="749514"/>
                </a:cubicBezTo>
                <a:cubicBezTo>
                  <a:pt x="2780583" y="847684"/>
                  <a:pt x="2768461" y="946836"/>
                  <a:pt x="2778522" y="1046533"/>
                </a:cubicBezTo>
                <a:cubicBezTo>
                  <a:pt x="2785553" y="1115252"/>
                  <a:pt x="2789675" y="1183862"/>
                  <a:pt x="2789432" y="1252908"/>
                </a:cubicBezTo>
                <a:cubicBezTo>
                  <a:pt x="2789432" y="1411618"/>
                  <a:pt x="2787978" y="1570434"/>
                  <a:pt x="2791008" y="1729144"/>
                </a:cubicBezTo>
                <a:cubicBezTo>
                  <a:pt x="2793675" y="1870399"/>
                  <a:pt x="2799493" y="2011110"/>
                  <a:pt x="2784826" y="2152475"/>
                </a:cubicBezTo>
                <a:cubicBezTo>
                  <a:pt x="2763249" y="2361141"/>
                  <a:pt x="2770159" y="2570898"/>
                  <a:pt x="2772704" y="2780218"/>
                </a:cubicBezTo>
                <a:lnTo>
                  <a:pt x="2785201" y="3024103"/>
                </a:lnTo>
                <a:lnTo>
                  <a:pt x="2729575" y="3019707"/>
                </a:lnTo>
                <a:cubicBezTo>
                  <a:pt x="2664468" y="3010397"/>
                  <a:pt x="2600011" y="3001566"/>
                  <a:pt x="2534253" y="3013501"/>
                </a:cubicBezTo>
                <a:cubicBezTo>
                  <a:pt x="2505606" y="3018752"/>
                  <a:pt x="2476698" y="3022690"/>
                  <a:pt x="2447790" y="3025435"/>
                </a:cubicBezTo>
                <a:cubicBezTo>
                  <a:pt x="2373985" y="3030901"/>
                  <a:pt x="2299762" y="3028945"/>
                  <a:pt x="2226426" y="3019587"/>
                </a:cubicBezTo>
                <a:cubicBezTo>
                  <a:pt x="2141266" y="3010636"/>
                  <a:pt x="2055584" y="3025196"/>
                  <a:pt x="1970684" y="3013262"/>
                </a:cubicBezTo>
                <a:cubicBezTo>
                  <a:pt x="1902309" y="3004788"/>
                  <a:pt x="1833021" y="3004466"/>
                  <a:pt x="1764554" y="3012307"/>
                </a:cubicBezTo>
                <a:cubicBezTo>
                  <a:pt x="1635120" y="3026413"/>
                  <a:pt x="1504268" y="3025530"/>
                  <a:pt x="1375082" y="3009682"/>
                </a:cubicBezTo>
                <a:cubicBezTo>
                  <a:pt x="1299687" y="2999895"/>
                  <a:pt x="1222081" y="2994286"/>
                  <a:pt x="1148118" y="3011830"/>
                </a:cubicBezTo>
                <a:cubicBezTo>
                  <a:pt x="974281" y="3053123"/>
                  <a:pt x="800184" y="3029015"/>
                  <a:pt x="627259" y="3011830"/>
                </a:cubicBezTo>
                <a:cubicBezTo>
                  <a:pt x="534391" y="3001387"/>
                  <a:pt x="440493" y="3001148"/>
                  <a:pt x="347559" y="3011113"/>
                </a:cubicBezTo>
                <a:cubicBezTo>
                  <a:pt x="278929" y="3019957"/>
                  <a:pt x="209866" y="3025232"/>
                  <a:pt x="140699" y="3026927"/>
                </a:cubicBezTo>
                <a:lnTo>
                  <a:pt x="44501" y="3024299"/>
                </a:lnTo>
                <a:lnTo>
                  <a:pt x="26973" y="2893528"/>
                </a:lnTo>
                <a:cubicBezTo>
                  <a:pt x="-4174" y="2764506"/>
                  <a:pt x="-10619" y="2635110"/>
                  <a:pt x="19693" y="2504963"/>
                </a:cubicBezTo>
                <a:cubicBezTo>
                  <a:pt x="48311" y="2384006"/>
                  <a:pt x="46914" y="2257385"/>
                  <a:pt x="15637" y="2137152"/>
                </a:cubicBezTo>
                <a:cubicBezTo>
                  <a:pt x="8714" y="2106022"/>
                  <a:pt x="4478" y="2074304"/>
                  <a:pt x="2986" y="2042386"/>
                </a:cubicBezTo>
                <a:cubicBezTo>
                  <a:pt x="-6442" y="1925867"/>
                  <a:pt x="9430" y="1810973"/>
                  <a:pt x="22676" y="1695829"/>
                </a:cubicBezTo>
                <a:cubicBezTo>
                  <a:pt x="31508" y="1622442"/>
                  <a:pt x="44993" y="1548304"/>
                  <a:pt x="22676" y="1475668"/>
                </a:cubicBezTo>
                <a:cubicBezTo>
                  <a:pt x="7389" y="1425047"/>
                  <a:pt x="3989" y="1371313"/>
                  <a:pt x="12773" y="1319017"/>
                </a:cubicBezTo>
                <a:cubicBezTo>
                  <a:pt x="27582" y="1226202"/>
                  <a:pt x="30672" y="1131749"/>
                  <a:pt x="21961" y="1038096"/>
                </a:cubicBezTo>
                <a:cubicBezTo>
                  <a:pt x="16209" y="976348"/>
                  <a:pt x="17092" y="914112"/>
                  <a:pt x="24587" y="852564"/>
                </a:cubicBezTo>
                <a:cubicBezTo>
                  <a:pt x="34491" y="769801"/>
                  <a:pt x="49886" y="685536"/>
                  <a:pt x="31150" y="602524"/>
                </a:cubicBezTo>
                <a:cubicBezTo>
                  <a:pt x="1315" y="470626"/>
                  <a:pt x="7282" y="338854"/>
                  <a:pt x="19217" y="205958"/>
                </a:cubicBezTo>
                <a:cubicBezTo>
                  <a:pt x="23692" y="156512"/>
                  <a:pt x="28406" y="106785"/>
                  <a:pt x="29763" y="56918"/>
                </a:cubicBezTo>
                <a:lnTo>
                  <a:pt x="29335" y="22484"/>
                </a:lnTo>
                <a:lnTo>
                  <a:pt x="182423" y="11326"/>
                </a:lnTo>
                <a:cubicBezTo>
                  <a:pt x="307134" y="-180"/>
                  <a:pt x="431415" y="11326"/>
                  <a:pt x="556126" y="18689"/>
                </a:cubicBezTo>
                <a:cubicBezTo>
                  <a:pt x="625195" y="22602"/>
                  <a:pt x="694588" y="27319"/>
                  <a:pt x="763549" y="16388"/>
                </a:cubicBezTo>
                <a:cubicBezTo>
                  <a:pt x="811902" y="8674"/>
                  <a:pt x="860574" y="3678"/>
                  <a:pt x="909359" y="141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A1941B3F-A4D4-41A1-A962-8298D3F7A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" b="-2"/>
          <a:stretch/>
        </p:blipFill>
        <p:spPr bwMode="auto">
          <a:xfrm>
            <a:off x="8344949" y="453323"/>
            <a:ext cx="3451906" cy="3553662"/>
          </a:xfrm>
          <a:custGeom>
            <a:avLst/>
            <a:gdLst/>
            <a:ahLst/>
            <a:cxnLst/>
            <a:rect l="l" t="t" r="r" b="b"/>
            <a:pathLst>
              <a:path w="3451906" h="3553662">
                <a:moveTo>
                  <a:pt x="723689" y="906"/>
                </a:moveTo>
                <a:cubicBezTo>
                  <a:pt x="772066" y="2729"/>
                  <a:pt x="820443" y="7023"/>
                  <a:pt x="868820" y="11181"/>
                </a:cubicBezTo>
                <a:cubicBezTo>
                  <a:pt x="1039107" y="26039"/>
                  <a:pt x="1209273" y="19359"/>
                  <a:pt x="1379198" y="8454"/>
                </a:cubicBezTo>
                <a:cubicBezTo>
                  <a:pt x="1496186" y="1474"/>
                  <a:pt x="1613486" y="5305"/>
                  <a:pt x="1729930" y="19904"/>
                </a:cubicBezTo>
                <a:lnTo>
                  <a:pt x="1770732" y="22354"/>
                </a:lnTo>
                <a:lnTo>
                  <a:pt x="1793470" y="25525"/>
                </a:lnTo>
                <a:lnTo>
                  <a:pt x="1895014" y="29765"/>
                </a:lnTo>
                <a:lnTo>
                  <a:pt x="1895984" y="30265"/>
                </a:lnTo>
                <a:lnTo>
                  <a:pt x="1908078" y="30265"/>
                </a:lnTo>
                <a:lnTo>
                  <a:pt x="1909048" y="29667"/>
                </a:lnTo>
                <a:lnTo>
                  <a:pt x="2008240" y="25525"/>
                </a:lnTo>
                <a:lnTo>
                  <a:pt x="2081672" y="15283"/>
                </a:lnTo>
                <a:lnTo>
                  <a:pt x="2184918" y="9562"/>
                </a:lnTo>
                <a:cubicBezTo>
                  <a:pt x="2268544" y="8356"/>
                  <a:pt x="2352209" y="10573"/>
                  <a:pt x="2435750" y="16224"/>
                </a:cubicBezTo>
                <a:cubicBezTo>
                  <a:pt x="2589588" y="24540"/>
                  <a:pt x="2743185" y="15952"/>
                  <a:pt x="2896904" y="5864"/>
                </a:cubicBezTo>
                <a:cubicBezTo>
                  <a:pt x="2988276" y="-133"/>
                  <a:pt x="3079618" y="1639"/>
                  <a:pt x="3170959" y="5268"/>
                </a:cubicBezTo>
                <a:lnTo>
                  <a:pt x="3437940" y="15543"/>
                </a:lnTo>
                <a:lnTo>
                  <a:pt x="3440062" y="77084"/>
                </a:lnTo>
                <a:cubicBezTo>
                  <a:pt x="3439759" y="207598"/>
                  <a:pt x="3426999" y="337557"/>
                  <a:pt x="3419542" y="467764"/>
                </a:cubicBezTo>
                <a:cubicBezTo>
                  <a:pt x="3416314" y="527314"/>
                  <a:pt x="3411472" y="587156"/>
                  <a:pt x="3410666" y="646723"/>
                </a:cubicBezTo>
                <a:cubicBezTo>
                  <a:pt x="3409858" y="706293"/>
                  <a:pt x="3413086" y="765586"/>
                  <a:pt x="3425999" y="824040"/>
                </a:cubicBezTo>
                <a:cubicBezTo>
                  <a:pt x="3458153" y="973974"/>
                  <a:pt x="3447305" y="1120693"/>
                  <a:pt x="3425999" y="1269168"/>
                </a:cubicBezTo>
                <a:cubicBezTo>
                  <a:pt x="3415281" y="1344279"/>
                  <a:pt x="3402111" y="1421878"/>
                  <a:pt x="3425353" y="1494944"/>
                </a:cubicBezTo>
                <a:cubicBezTo>
                  <a:pt x="3464867" y="1616236"/>
                  <a:pt x="3452342" y="1736506"/>
                  <a:pt x="3438266" y="1858381"/>
                </a:cubicBezTo>
                <a:cubicBezTo>
                  <a:pt x="3429228" y="1937294"/>
                  <a:pt x="3419930" y="2017084"/>
                  <a:pt x="3430518" y="2095996"/>
                </a:cubicBezTo>
                <a:cubicBezTo>
                  <a:pt x="3446660" y="2216411"/>
                  <a:pt x="3439170" y="2335949"/>
                  <a:pt x="3431293" y="2456072"/>
                </a:cubicBezTo>
                <a:cubicBezTo>
                  <a:pt x="3426129" y="2537469"/>
                  <a:pt x="3413086" y="2619889"/>
                  <a:pt x="3430002" y="2700556"/>
                </a:cubicBezTo>
                <a:cubicBezTo>
                  <a:pt x="3441812" y="2765790"/>
                  <a:pt x="3444254" y="2832749"/>
                  <a:pt x="3437233" y="2898861"/>
                </a:cubicBezTo>
                <a:cubicBezTo>
                  <a:pt x="3429485" y="3003493"/>
                  <a:pt x="3415798" y="3108125"/>
                  <a:pt x="3435297" y="3213050"/>
                </a:cubicBezTo>
                <a:cubicBezTo>
                  <a:pt x="3445497" y="3268582"/>
                  <a:pt x="3441754" y="3324843"/>
                  <a:pt x="3438137" y="3380812"/>
                </a:cubicBezTo>
                <a:lnTo>
                  <a:pt x="3429447" y="3533975"/>
                </a:lnTo>
                <a:lnTo>
                  <a:pt x="3428457" y="3533971"/>
                </a:lnTo>
                <a:cubicBezTo>
                  <a:pt x="3362736" y="3534214"/>
                  <a:pt x="3297429" y="3530092"/>
                  <a:pt x="3232020" y="3523062"/>
                </a:cubicBezTo>
                <a:cubicBezTo>
                  <a:pt x="3137124" y="3513000"/>
                  <a:pt x="3042746" y="3525122"/>
                  <a:pt x="2949304" y="3541245"/>
                </a:cubicBezTo>
                <a:cubicBezTo>
                  <a:pt x="2884196" y="3550796"/>
                  <a:pt x="2818577" y="3554844"/>
                  <a:pt x="2752970" y="3553366"/>
                </a:cubicBezTo>
                <a:cubicBezTo>
                  <a:pt x="2592664" y="3553487"/>
                  <a:pt x="2432670" y="3545124"/>
                  <a:pt x="2272778" y="3529971"/>
                </a:cubicBezTo>
                <a:cubicBezTo>
                  <a:pt x="2213920" y="3526298"/>
                  <a:pt x="2154916" y="3527959"/>
                  <a:pt x="2096275" y="3534941"/>
                </a:cubicBezTo>
                <a:cubicBezTo>
                  <a:pt x="2030066" y="3541923"/>
                  <a:pt x="1963369" y="3539486"/>
                  <a:pt x="1897658" y="3527668"/>
                </a:cubicBezTo>
                <a:cubicBezTo>
                  <a:pt x="1858723" y="3520213"/>
                  <a:pt x="1819789" y="3518153"/>
                  <a:pt x="1780854" y="3518637"/>
                </a:cubicBezTo>
                <a:cubicBezTo>
                  <a:pt x="1741920" y="3519123"/>
                  <a:pt x="1702985" y="3522153"/>
                  <a:pt x="1664051" y="3524880"/>
                </a:cubicBezTo>
                <a:cubicBezTo>
                  <a:pt x="1450275" y="3539790"/>
                  <a:pt x="1236498" y="3557973"/>
                  <a:pt x="1021996" y="3545850"/>
                </a:cubicBezTo>
                <a:cubicBezTo>
                  <a:pt x="976208" y="3543304"/>
                  <a:pt x="931564" y="3532154"/>
                  <a:pt x="886089" y="3527546"/>
                </a:cubicBezTo>
                <a:cubicBezTo>
                  <a:pt x="753918" y="3514091"/>
                  <a:pt x="622269" y="3529851"/>
                  <a:pt x="490410" y="3536275"/>
                </a:cubicBezTo>
                <a:cubicBezTo>
                  <a:pt x="344484" y="3545511"/>
                  <a:pt x="198194" y="3543645"/>
                  <a:pt x="52476" y="3530699"/>
                </a:cubicBezTo>
                <a:lnTo>
                  <a:pt x="16096" y="3528137"/>
                </a:lnTo>
                <a:lnTo>
                  <a:pt x="13820" y="3457111"/>
                </a:lnTo>
                <a:cubicBezTo>
                  <a:pt x="6425" y="3369848"/>
                  <a:pt x="-1454" y="3282586"/>
                  <a:pt x="8728" y="3195323"/>
                </a:cubicBezTo>
                <a:cubicBezTo>
                  <a:pt x="18037" y="3120746"/>
                  <a:pt x="19541" y="3045559"/>
                  <a:pt x="13214" y="2970732"/>
                </a:cubicBezTo>
                <a:cubicBezTo>
                  <a:pt x="6911" y="2888880"/>
                  <a:pt x="6911" y="2806721"/>
                  <a:pt x="13214" y="2724870"/>
                </a:cubicBezTo>
                <a:cubicBezTo>
                  <a:pt x="18062" y="2646442"/>
                  <a:pt x="26184" y="2567797"/>
                  <a:pt x="17457" y="2489589"/>
                </a:cubicBezTo>
                <a:cubicBezTo>
                  <a:pt x="5335" y="2379639"/>
                  <a:pt x="9335" y="2270015"/>
                  <a:pt x="16729" y="2160282"/>
                </a:cubicBezTo>
                <a:cubicBezTo>
                  <a:pt x="22790" y="2069639"/>
                  <a:pt x="31640" y="1978667"/>
                  <a:pt x="17335" y="1888460"/>
                </a:cubicBezTo>
                <a:cubicBezTo>
                  <a:pt x="159" y="1768104"/>
                  <a:pt x="-4267" y="1646557"/>
                  <a:pt x="4122" y="1525448"/>
                </a:cubicBezTo>
                <a:cubicBezTo>
                  <a:pt x="17093" y="1276969"/>
                  <a:pt x="13820" y="1028271"/>
                  <a:pt x="23760" y="779682"/>
                </a:cubicBezTo>
                <a:cubicBezTo>
                  <a:pt x="27153" y="697655"/>
                  <a:pt x="8971" y="616065"/>
                  <a:pt x="8002" y="534256"/>
                </a:cubicBezTo>
                <a:cubicBezTo>
                  <a:pt x="6790" y="436250"/>
                  <a:pt x="11124" y="337998"/>
                  <a:pt x="14291" y="239596"/>
                </a:cubicBezTo>
                <a:lnTo>
                  <a:pt x="13744" y="13183"/>
                </a:lnTo>
                <a:lnTo>
                  <a:pt x="56934" y="10499"/>
                </a:lnTo>
                <a:cubicBezTo>
                  <a:pt x="147688" y="3411"/>
                  <a:pt x="238784" y="3411"/>
                  <a:pt x="329538" y="10499"/>
                </a:cubicBezTo>
                <a:cubicBezTo>
                  <a:pt x="412505" y="17614"/>
                  <a:pt x="495870" y="15924"/>
                  <a:pt x="578558" y="5455"/>
                </a:cubicBezTo>
                <a:cubicBezTo>
                  <a:pt x="626936" y="-270"/>
                  <a:pt x="675313" y="-917"/>
                  <a:pt x="723689" y="90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59F613-1570-44EE-A86B-9BCCEE10D4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65" r="-2" b="6530"/>
          <a:stretch/>
        </p:blipFill>
        <p:spPr>
          <a:xfrm>
            <a:off x="8350554" y="4171427"/>
            <a:ext cx="3434858" cy="2084130"/>
          </a:xfrm>
          <a:custGeom>
            <a:avLst/>
            <a:gdLst/>
            <a:ahLst/>
            <a:cxnLst/>
            <a:rect l="l" t="t" r="r" b="b"/>
            <a:pathLst>
              <a:path w="3434858" h="2084130">
                <a:moveTo>
                  <a:pt x="1225971" y="1141"/>
                </a:moveTo>
                <a:cubicBezTo>
                  <a:pt x="1283624" y="3345"/>
                  <a:pt x="1341187" y="8746"/>
                  <a:pt x="1398467" y="17334"/>
                </a:cubicBezTo>
                <a:cubicBezTo>
                  <a:pt x="1484331" y="31639"/>
                  <a:pt x="1570921" y="22789"/>
                  <a:pt x="1657200" y="16728"/>
                </a:cubicBezTo>
                <a:cubicBezTo>
                  <a:pt x="1761649" y="9334"/>
                  <a:pt x="1865993" y="5334"/>
                  <a:pt x="1970648" y="17456"/>
                </a:cubicBezTo>
                <a:cubicBezTo>
                  <a:pt x="2045091" y="26183"/>
                  <a:pt x="2119948" y="18061"/>
                  <a:pt x="2194600" y="13213"/>
                </a:cubicBezTo>
                <a:cubicBezTo>
                  <a:pt x="2272509" y="6910"/>
                  <a:pt x="2350711" y="6910"/>
                  <a:pt x="2428622" y="13213"/>
                </a:cubicBezTo>
                <a:cubicBezTo>
                  <a:pt x="2499846" y="19540"/>
                  <a:pt x="2571412" y="18037"/>
                  <a:pt x="2642398" y="8727"/>
                </a:cubicBezTo>
                <a:cubicBezTo>
                  <a:pt x="2725458" y="-1455"/>
                  <a:pt x="2808518" y="6424"/>
                  <a:pt x="2891579" y="13819"/>
                </a:cubicBezTo>
                <a:cubicBezTo>
                  <a:pt x="3037765" y="27031"/>
                  <a:pt x="3183847" y="21092"/>
                  <a:pt x="3329721" y="11394"/>
                </a:cubicBezTo>
                <a:lnTo>
                  <a:pt x="3422995" y="10092"/>
                </a:lnTo>
                <a:lnTo>
                  <a:pt x="3423106" y="30386"/>
                </a:lnTo>
                <a:cubicBezTo>
                  <a:pt x="3435867" y="237971"/>
                  <a:pt x="3438238" y="446198"/>
                  <a:pt x="3430208" y="654090"/>
                </a:cubicBezTo>
                <a:cubicBezTo>
                  <a:pt x="3423106" y="827990"/>
                  <a:pt x="3429304" y="1002474"/>
                  <a:pt x="3417295" y="1176228"/>
                </a:cubicBezTo>
                <a:cubicBezTo>
                  <a:pt x="3411355" y="1261425"/>
                  <a:pt x="3404770" y="1348083"/>
                  <a:pt x="3419490" y="1431526"/>
                </a:cubicBezTo>
                <a:cubicBezTo>
                  <a:pt x="3444413" y="1572253"/>
                  <a:pt x="3430724" y="1710643"/>
                  <a:pt x="3415229" y="1849910"/>
                </a:cubicBezTo>
                <a:cubicBezTo>
                  <a:pt x="3410101" y="1894678"/>
                  <a:pt x="3408864" y="1939801"/>
                  <a:pt x="3411481" y="1984635"/>
                </a:cubicBezTo>
                <a:lnTo>
                  <a:pt x="3420281" y="2045052"/>
                </a:lnTo>
                <a:lnTo>
                  <a:pt x="3334389" y="2032837"/>
                </a:lnTo>
                <a:cubicBezTo>
                  <a:pt x="3297879" y="2029644"/>
                  <a:pt x="3261227" y="2028419"/>
                  <a:pt x="3224622" y="2029160"/>
                </a:cubicBezTo>
                <a:cubicBezTo>
                  <a:pt x="3151412" y="2030641"/>
                  <a:pt x="3078391" y="2039983"/>
                  <a:pt x="3007079" y="2057157"/>
                </a:cubicBezTo>
                <a:cubicBezTo>
                  <a:pt x="2872697" y="2088306"/>
                  <a:pt x="2737925" y="2094750"/>
                  <a:pt x="2602371" y="2064436"/>
                </a:cubicBezTo>
                <a:cubicBezTo>
                  <a:pt x="2476389" y="2035818"/>
                  <a:pt x="2344507" y="2037215"/>
                  <a:pt x="2219280" y="2068494"/>
                </a:cubicBezTo>
                <a:cubicBezTo>
                  <a:pt x="2186857" y="2075416"/>
                  <a:pt x="2153821" y="2079653"/>
                  <a:pt x="2120577" y="2081145"/>
                </a:cubicBezTo>
                <a:cubicBezTo>
                  <a:pt x="1999217" y="2090573"/>
                  <a:pt x="1879549" y="2074701"/>
                  <a:pt x="1759622" y="2061453"/>
                </a:cubicBezTo>
                <a:cubicBezTo>
                  <a:pt x="1683186" y="2052622"/>
                  <a:pt x="1605969" y="2039136"/>
                  <a:pt x="1530313" y="2061453"/>
                </a:cubicBezTo>
                <a:cubicBezTo>
                  <a:pt x="1477590" y="2076742"/>
                  <a:pt x="1421623" y="2080142"/>
                  <a:pt x="1367155" y="2071358"/>
                </a:cubicBezTo>
                <a:cubicBezTo>
                  <a:pt x="1270484" y="2056548"/>
                  <a:pt x="1172107" y="2053457"/>
                  <a:pt x="1074563" y="2062169"/>
                </a:cubicBezTo>
                <a:cubicBezTo>
                  <a:pt x="1010251" y="2067921"/>
                  <a:pt x="945429" y="2067038"/>
                  <a:pt x="881325" y="2059543"/>
                </a:cubicBezTo>
                <a:cubicBezTo>
                  <a:pt x="795121" y="2049639"/>
                  <a:pt x="707357" y="2034243"/>
                  <a:pt x="620895" y="2052980"/>
                </a:cubicBezTo>
                <a:cubicBezTo>
                  <a:pt x="483518" y="2082816"/>
                  <a:pt x="346272" y="2076848"/>
                  <a:pt x="207854" y="2064914"/>
                </a:cubicBezTo>
                <a:cubicBezTo>
                  <a:pt x="156354" y="2060439"/>
                  <a:pt x="104562" y="2055725"/>
                  <a:pt x="52622" y="2054367"/>
                </a:cubicBezTo>
                <a:lnTo>
                  <a:pt x="12047" y="2054851"/>
                </a:lnTo>
                <a:lnTo>
                  <a:pt x="2957" y="1815310"/>
                </a:lnTo>
                <a:cubicBezTo>
                  <a:pt x="-270" y="1732929"/>
                  <a:pt x="-1846" y="1650548"/>
                  <a:pt x="3487" y="1568139"/>
                </a:cubicBezTo>
                <a:cubicBezTo>
                  <a:pt x="12457" y="1429500"/>
                  <a:pt x="20094" y="1290971"/>
                  <a:pt x="12700" y="1152224"/>
                </a:cubicBezTo>
                <a:cubicBezTo>
                  <a:pt x="7675" y="1076879"/>
                  <a:pt x="5703" y="1001421"/>
                  <a:pt x="6775" y="925999"/>
                </a:cubicBezTo>
                <a:lnTo>
                  <a:pt x="11863" y="832882"/>
                </a:lnTo>
                <a:lnTo>
                  <a:pt x="20970" y="766654"/>
                </a:lnTo>
                <a:lnTo>
                  <a:pt x="24654" y="677192"/>
                </a:lnTo>
                <a:lnTo>
                  <a:pt x="25185" y="676317"/>
                </a:lnTo>
                <a:lnTo>
                  <a:pt x="25185" y="665409"/>
                </a:lnTo>
                <a:lnTo>
                  <a:pt x="24741" y="664535"/>
                </a:lnTo>
                <a:lnTo>
                  <a:pt x="20970" y="572951"/>
                </a:lnTo>
                <a:lnTo>
                  <a:pt x="18150" y="552445"/>
                </a:lnTo>
                <a:lnTo>
                  <a:pt x="15972" y="515645"/>
                </a:lnTo>
                <a:cubicBezTo>
                  <a:pt x="2990" y="410624"/>
                  <a:pt x="-416" y="304831"/>
                  <a:pt x="5790" y="199319"/>
                </a:cubicBezTo>
                <a:lnTo>
                  <a:pt x="13901" y="9025"/>
                </a:lnTo>
                <a:lnTo>
                  <a:pt x="109477" y="8001"/>
                </a:lnTo>
                <a:cubicBezTo>
                  <a:pt x="187346" y="8970"/>
                  <a:pt x="265007" y="27152"/>
                  <a:pt x="343084" y="23759"/>
                </a:cubicBezTo>
                <a:cubicBezTo>
                  <a:pt x="579702" y="13819"/>
                  <a:pt x="816423" y="17092"/>
                  <a:pt x="1052937" y="4121"/>
                </a:cubicBezTo>
                <a:cubicBezTo>
                  <a:pt x="1110576" y="-73"/>
                  <a:pt x="1168318" y="-1064"/>
                  <a:pt x="1225971" y="11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422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4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26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7ED1C-C74C-46E6-8533-63B6B1A8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lv-LV" sz="3200"/>
              <a:t>Industriālās Simbiozes piemēri pasaulē:</a:t>
            </a:r>
            <a:endParaRPr lang="en-GB" sz="3200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0AF04-D026-440D-95A4-5CBDE8EDC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412" y="88228"/>
            <a:ext cx="7106477" cy="27307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v-LV" sz="2400" dirty="0" err="1"/>
              <a:t>Kalundborg</a:t>
            </a:r>
            <a:r>
              <a:rPr lang="lv-LV" sz="2400" dirty="0"/>
              <a:t> </a:t>
            </a:r>
            <a:r>
              <a:rPr lang="lv-LV" sz="2400" dirty="0" err="1"/>
              <a:t>symbiosis</a:t>
            </a:r>
            <a:r>
              <a:rPr lang="lv-LV" sz="2400" dirty="0"/>
              <a:t> – pasaulē pirmais IS parks:</a:t>
            </a:r>
          </a:p>
          <a:p>
            <a:r>
              <a:rPr lang="lv-LV" sz="2400" dirty="0"/>
              <a:t>Darbojas kopš 1972.gada;</a:t>
            </a:r>
          </a:p>
          <a:p>
            <a:r>
              <a:rPr lang="lv-LV" sz="2400" dirty="0"/>
              <a:t>Iekļauj sevī 13 uzņēmumus;</a:t>
            </a:r>
          </a:p>
          <a:p>
            <a:r>
              <a:rPr lang="lv-LV" sz="2400" dirty="0"/>
              <a:t>50 simbiozes apmaiņas: Enerģija – Atkritumi - Resursi.</a:t>
            </a:r>
            <a:endParaRPr lang="lv-LV" sz="2400" dirty="0">
              <a:highlight>
                <a:srgbClr val="FFFF00"/>
              </a:highlight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EAB8C6F-71E2-4E7E-9D2A-3D9071025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9089"/>
            <a:ext cx="7106478" cy="4150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35D1A9-B4DD-4FCE-8D2C-F413F60EE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693" y="3248989"/>
            <a:ext cx="4470170" cy="252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5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0B9C-9741-48CC-AB5F-50EDBBB0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63" y="237745"/>
            <a:ext cx="6875145" cy="757582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/>
              <a:t>Industriālās Simbiozes piemēri pasaulē: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3D447-1C1E-40D6-84BE-BAC8C5630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79" y="1247775"/>
            <a:ext cx="6875145" cy="54768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lv-LV" sz="2600" dirty="0"/>
              <a:t>Zviedrijā:</a:t>
            </a:r>
          </a:p>
          <a:p>
            <a:pPr lvl="1">
              <a:lnSpc>
                <a:spcPct val="90000"/>
              </a:lnSpc>
            </a:pPr>
            <a:r>
              <a:rPr lang="en-GB" sz="2600" dirty="0" err="1"/>
              <a:t>Lidköping</a:t>
            </a:r>
            <a:r>
              <a:rPr lang="en-GB" sz="2600" dirty="0"/>
              <a:t> </a:t>
            </a:r>
            <a:endParaRPr lang="lv-LV" sz="2600" dirty="0"/>
          </a:p>
          <a:p>
            <a:pPr lvl="1">
              <a:lnSpc>
                <a:spcPct val="90000"/>
              </a:lnSpc>
            </a:pPr>
            <a:r>
              <a:rPr lang="en-GB" sz="2600" dirty="0" err="1"/>
              <a:t>Norrköping</a:t>
            </a:r>
            <a:r>
              <a:rPr lang="en-GB" sz="2600" dirty="0"/>
              <a:t> </a:t>
            </a:r>
            <a:r>
              <a:rPr lang="lv-LV" sz="2600" dirty="0"/>
              <a:t>«Zviedrijas Mančestera» (tekstīlražošanas industriālais centrs)</a:t>
            </a:r>
          </a:p>
          <a:p>
            <a:pPr>
              <a:lnSpc>
                <a:spcPct val="90000"/>
              </a:lnSpc>
            </a:pPr>
            <a:r>
              <a:rPr lang="lv-LV" sz="2600" dirty="0"/>
              <a:t>Spānijā:</a:t>
            </a:r>
          </a:p>
          <a:p>
            <a:pPr lvl="1">
              <a:lnSpc>
                <a:spcPct val="90000"/>
              </a:lnSpc>
            </a:pPr>
            <a:r>
              <a:rPr lang="en-GB" sz="2600" dirty="0"/>
              <a:t>Zona Franca Barcelona</a:t>
            </a:r>
            <a:r>
              <a:rPr lang="lv-LV" sz="2600" dirty="0"/>
              <a:t>  </a:t>
            </a:r>
          </a:p>
          <a:p>
            <a:r>
              <a:rPr lang="lv-LV" sz="2600" dirty="0"/>
              <a:t>ASV:</a:t>
            </a:r>
          </a:p>
          <a:p>
            <a:pPr lvl="1">
              <a:lnSpc>
                <a:spcPct val="90000"/>
              </a:lnSpc>
            </a:pPr>
            <a:r>
              <a:rPr lang="lv-LV" sz="2600" dirty="0" err="1"/>
              <a:t>Bridgeport</a:t>
            </a:r>
            <a:endParaRPr lang="lv-LV" sz="2600" dirty="0"/>
          </a:p>
          <a:p>
            <a:pPr>
              <a:lnSpc>
                <a:spcPct val="90000"/>
              </a:lnSpc>
            </a:pPr>
            <a:r>
              <a:rPr lang="lv-LV" sz="2600" dirty="0"/>
              <a:t>Ķīnā:</a:t>
            </a:r>
          </a:p>
          <a:p>
            <a:pPr lvl="1">
              <a:lnSpc>
                <a:spcPct val="90000"/>
              </a:lnSpc>
            </a:pPr>
            <a:r>
              <a:rPr lang="en-GB" sz="2600" b="0" i="0" u="none" strike="noStrike" baseline="0" dirty="0"/>
              <a:t>Tianjin Economic-Technological Development Area</a:t>
            </a:r>
            <a:endParaRPr lang="en-GB" sz="26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BB55BD4-0469-4FCF-8C5A-322FF14D3D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8" r="1" b="18314"/>
          <a:stretch/>
        </p:blipFill>
        <p:spPr>
          <a:xfrm>
            <a:off x="7903029" y="237745"/>
            <a:ext cx="4058758" cy="2045209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7AE6ACB8-9ABF-45F9-AE4F-8FAA29C98D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21"/>
          <a:stretch/>
        </p:blipFill>
        <p:spPr>
          <a:xfrm>
            <a:off x="7903029" y="2359153"/>
            <a:ext cx="4058758" cy="2050922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3325E9CE-DEA3-4BC7-A61E-6EEB2E9972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5" r="1" b="21643"/>
          <a:stretch/>
        </p:blipFill>
        <p:spPr>
          <a:xfrm>
            <a:off x="7903029" y="4486274"/>
            <a:ext cx="4058758" cy="213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96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376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Meiryo</vt:lpstr>
      <vt:lpstr>Arial</vt:lpstr>
      <vt:lpstr>Calibri</vt:lpstr>
      <vt:lpstr>Calibri Light</vt:lpstr>
      <vt:lpstr>Times New Roman</vt:lpstr>
      <vt:lpstr>Wingdings</vt:lpstr>
      <vt:lpstr>Office Theme</vt:lpstr>
      <vt:lpstr>Industriālās simbiozes iespējas Latvijā </vt:lpstr>
      <vt:lpstr>Četri aprites ekonomikas pamatprincipi</vt:lpstr>
      <vt:lpstr>Industriālās simbiozes būtība</vt:lpstr>
      <vt:lpstr>Industriālā simbioze vs. Klāsteri</vt:lpstr>
      <vt:lpstr>Industriālā simbioze ir iespējama sekojošās jomās:</vt:lpstr>
      <vt:lpstr>Industriālās simbiozes resursu piemēri</vt:lpstr>
      <vt:lpstr>Industriālās simbiozes pirssākumi Latvijā</vt:lpstr>
      <vt:lpstr>Industriālās Simbiozes piemēri pasaulē:</vt:lpstr>
      <vt:lpstr>Industriālās Simbiozes piemēri pasaulē:</vt:lpstr>
      <vt:lpstr>Tuvākās kaimiņvalstis – Lietuva &amp; Igaunija</vt:lpstr>
      <vt:lpstr>Quadruple Helix koncepts kā pamats jaunās paaudzes PPP modelim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FLPP Quadruple Helix Concept (QHC) as base of the next generation PPP model</dc:title>
  <dc:creator>Natālija Cudečka-Puriņa</dc:creator>
  <cp:lastModifiedBy>Natālija Cudečka-Puriņa</cp:lastModifiedBy>
  <cp:revision>19</cp:revision>
  <dcterms:created xsi:type="dcterms:W3CDTF">2021-05-24T19:33:00Z</dcterms:created>
  <dcterms:modified xsi:type="dcterms:W3CDTF">2022-02-23T22:54:20Z</dcterms:modified>
</cp:coreProperties>
</file>